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5"/>
  </p:notesMasterIdLst>
  <p:sldIdLst>
    <p:sldId id="256" r:id="rId2"/>
    <p:sldId id="285" r:id="rId3"/>
    <p:sldId id="265" r:id="rId4"/>
    <p:sldId id="266" r:id="rId5"/>
    <p:sldId id="268" r:id="rId6"/>
    <p:sldId id="267" r:id="rId7"/>
    <p:sldId id="287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72" r:id="rId18"/>
    <p:sldId id="273" r:id="rId19"/>
    <p:sldId id="288" r:id="rId20"/>
    <p:sldId id="284" r:id="rId21"/>
    <p:sldId id="278" r:id="rId22"/>
    <p:sldId id="262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C358F-9DC9-41CE-BB98-D6C9EC1E898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88F0A0C-7712-40F8-A455-88C3FB46E10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8100000" scaled="1"/>
          <a:tileRect/>
        </a:gradFill>
      </dgm:spPr>
      <dgm:t>
        <a:bodyPr/>
        <a:lstStyle/>
        <a:p>
          <a:pPr rtl="0"/>
          <a:r>
            <a:rPr lang="en-ZA" sz="3000" dirty="0">
              <a:latin typeface="Swiss911 UCm BT" pitchFamily="34" charset="0"/>
            </a:rPr>
            <a:t>Adventure</a:t>
          </a:r>
        </a:p>
      </dgm:t>
    </dgm:pt>
    <dgm:pt modelId="{245F0133-10B4-4112-BAD3-2E0CF1A3CA28}" type="parTrans" cxnId="{89A41333-6C62-4006-8305-FFA42324C90D}">
      <dgm:prSet/>
      <dgm:spPr/>
      <dgm:t>
        <a:bodyPr/>
        <a:lstStyle/>
        <a:p>
          <a:endParaRPr lang="en-ZA"/>
        </a:p>
      </dgm:t>
    </dgm:pt>
    <dgm:pt modelId="{FB28309D-7978-40F2-A451-2D8948A42021}" type="sibTrans" cxnId="{89A41333-6C62-4006-8305-FFA42324C90D}">
      <dgm:prSet/>
      <dgm:spPr/>
      <dgm:t>
        <a:bodyPr/>
        <a:lstStyle/>
        <a:p>
          <a:endParaRPr lang="en-ZA"/>
        </a:p>
      </dgm:t>
    </dgm:pt>
    <dgm:pt modelId="{E2ACABA9-FB64-428A-8CB7-681B42904CAB}" type="pres">
      <dgm:prSet presAssocID="{FF7C358F-9DC9-41CE-BB98-D6C9EC1E8989}" presName="linearFlow" presStyleCnt="0">
        <dgm:presLayoutVars>
          <dgm:dir/>
          <dgm:resizeHandles val="exact"/>
        </dgm:presLayoutVars>
      </dgm:prSet>
      <dgm:spPr/>
    </dgm:pt>
    <dgm:pt modelId="{98F6D9C3-4355-453E-A1C7-86C49F1CB59D}" type="pres">
      <dgm:prSet presAssocID="{E88F0A0C-7712-40F8-A455-88C3FB46E109}" presName="composite" presStyleCnt="0"/>
      <dgm:spPr/>
    </dgm:pt>
    <dgm:pt modelId="{57DA89D6-A90B-4460-85E1-6F59EECC3A70}" type="pres">
      <dgm:prSet presAssocID="{E88F0A0C-7712-40F8-A455-88C3FB46E109}" presName="imgShp" presStyleLbl="fgImgPlace1" presStyleIdx="0" presStyleCnt="1" custScaleX="86680" custScaleY="79691" custLinFactNeighborX="-28330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426E5B-024E-4FEA-A84D-76E4644C9151}" type="pres">
      <dgm:prSet presAssocID="{E88F0A0C-7712-40F8-A455-88C3FB46E109}" presName="txShp" presStyleLbl="node1" presStyleIdx="0" presStyleCnt="1" custScaleY="68428" custLinFactNeighborX="-4206" custLinFactNeighborY="-1109">
        <dgm:presLayoutVars>
          <dgm:bulletEnabled val="1"/>
        </dgm:presLayoutVars>
      </dgm:prSet>
      <dgm:spPr/>
    </dgm:pt>
  </dgm:ptLst>
  <dgm:cxnLst>
    <dgm:cxn modelId="{B7EA0D29-0C04-4308-9DD6-15403DADD179}" type="presOf" srcId="{FF7C358F-9DC9-41CE-BB98-D6C9EC1E8989}" destId="{E2ACABA9-FB64-428A-8CB7-681B42904CAB}" srcOrd="0" destOrd="0" presId="urn:microsoft.com/office/officeart/2005/8/layout/vList3"/>
    <dgm:cxn modelId="{89A41333-6C62-4006-8305-FFA42324C90D}" srcId="{FF7C358F-9DC9-41CE-BB98-D6C9EC1E8989}" destId="{E88F0A0C-7712-40F8-A455-88C3FB46E109}" srcOrd="0" destOrd="0" parTransId="{245F0133-10B4-4112-BAD3-2E0CF1A3CA28}" sibTransId="{FB28309D-7978-40F2-A451-2D8948A42021}"/>
    <dgm:cxn modelId="{68B46FBD-8C75-440F-9B40-BFE4BF9B95E1}" type="presOf" srcId="{E88F0A0C-7712-40F8-A455-88C3FB46E109}" destId="{CB426E5B-024E-4FEA-A84D-76E4644C9151}" srcOrd="0" destOrd="0" presId="urn:microsoft.com/office/officeart/2005/8/layout/vList3"/>
    <dgm:cxn modelId="{1215CEDA-44D3-43BE-87BA-F69A76863936}" type="presParOf" srcId="{E2ACABA9-FB64-428A-8CB7-681B42904CAB}" destId="{98F6D9C3-4355-453E-A1C7-86C49F1CB59D}" srcOrd="0" destOrd="0" presId="urn:microsoft.com/office/officeart/2005/8/layout/vList3"/>
    <dgm:cxn modelId="{7DC578D6-D57F-49E3-BC24-68A81F247DE2}" type="presParOf" srcId="{98F6D9C3-4355-453E-A1C7-86C49F1CB59D}" destId="{57DA89D6-A90B-4460-85E1-6F59EECC3A70}" srcOrd="0" destOrd="0" presId="urn:microsoft.com/office/officeart/2005/8/layout/vList3"/>
    <dgm:cxn modelId="{9873761D-0E82-428E-82F2-94E0622D5C00}" type="presParOf" srcId="{98F6D9C3-4355-453E-A1C7-86C49F1CB59D}" destId="{CB426E5B-024E-4FEA-A84D-76E4644C91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1C652E-5649-4BAC-8F53-3DBA9068C5C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72D00BF5-6A20-4662-8B89-FFC8D587B6C4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ZA" sz="2800" dirty="0">
              <a:latin typeface="Swiss911 UCm BT" pitchFamily="34" charset="0"/>
            </a:rPr>
            <a:t>Recreational</a:t>
          </a:r>
        </a:p>
      </dgm:t>
    </dgm:pt>
    <dgm:pt modelId="{725D5A46-FCFF-4A03-9ACC-7CF5BDA9F990}" type="parTrans" cxnId="{2F7620F0-6F23-4DA8-A46D-5A0178777633}">
      <dgm:prSet/>
      <dgm:spPr/>
      <dgm:t>
        <a:bodyPr/>
        <a:lstStyle/>
        <a:p>
          <a:endParaRPr lang="en-ZA"/>
        </a:p>
      </dgm:t>
    </dgm:pt>
    <dgm:pt modelId="{0BA23697-957E-43DE-8990-59E79B96F047}" type="sibTrans" cxnId="{2F7620F0-6F23-4DA8-A46D-5A0178777633}">
      <dgm:prSet/>
      <dgm:spPr/>
      <dgm:t>
        <a:bodyPr/>
        <a:lstStyle/>
        <a:p>
          <a:endParaRPr lang="en-ZA"/>
        </a:p>
      </dgm:t>
    </dgm:pt>
    <dgm:pt modelId="{F28AB92C-B6B5-471D-AFBC-D15A4E9B3B3F}" type="pres">
      <dgm:prSet presAssocID="{341C652E-5649-4BAC-8F53-3DBA9068C5CD}" presName="linearFlow" presStyleCnt="0">
        <dgm:presLayoutVars>
          <dgm:dir/>
          <dgm:resizeHandles val="exact"/>
        </dgm:presLayoutVars>
      </dgm:prSet>
      <dgm:spPr/>
    </dgm:pt>
    <dgm:pt modelId="{42995F86-4FC1-45E1-8E97-3CDD5355EA95}" type="pres">
      <dgm:prSet presAssocID="{72D00BF5-6A20-4662-8B89-FFC8D587B6C4}" presName="composite" presStyleCnt="0"/>
      <dgm:spPr/>
    </dgm:pt>
    <dgm:pt modelId="{E53B585B-D5BE-4D3C-8D5F-22F1A6D7A433}" type="pres">
      <dgm:prSet presAssocID="{72D00BF5-6A20-4662-8B89-FFC8D587B6C4}" presName="imgShp" presStyleLbl="fgImgPlace1" presStyleIdx="0" presStyleCnt="1" custScaleX="81116" custScaleY="80591" custLinFactNeighborX="-15447" custLinFactNeighborY="4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ED8BF2-1B36-47AA-A475-C71670C102FC}" type="pres">
      <dgm:prSet presAssocID="{72D00BF5-6A20-4662-8B89-FFC8D587B6C4}" presName="txShp" presStyleLbl="node1" presStyleIdx="0" presStyleCnt="1" custScaleX="128833" custLinFactNeighborX="4451" custLinFactNeighborY="1750">
        <dgm:presLayoutVars>
          <dgm:bulletEnabled val="1"/>
        </dgm:presLayoutVars>
      </dgm:prSet>
      <dgm:spPr/>
    </dgm:pt>
  </dgm:ptLst>
  <dgm:cxnLst>
    <dgm:cxn modelId="{D61DBFAE-CADE-4EB8-A444-0D68052D97A3}" type="presOf" srcId="{341C652E-5649-4BAC-8F53-3DBA9068C5CD}" destId="{F28AB92C-B6B5-471D-AFBC-D15A4E9B3B3F}" srcOrd="0" destOrd="0" presId="urn:microsoft.com/office/officeart/2005/8/layout/vList3"/>
    <dgm:cxn modelId="{DD33F0D0-E00F-46A1-B6B7-74E11C2CEE78}" type="presOf" srcId="{72D00BF5-6A20-4662-8B89-FFC8D587B6C4}" destId="{D1ED8BF2-1B36-47AA-A475-C71670C102FC}" srcOrd="0" destOrd="0" presId="urn:microsoft.com/office/officeart/2005/8/layout/vList3"/>
    <dgm:cxn modelId="{2F7620F0-6F23-4DA8-A46D-5A0178777633}" srcId="{341C652E-5649-4BAC-8F53-3DBA9068C5CD}" destId="{72D00BF5-6A20-4662-8B89-FFC8D587B6C4}" srcOrd="0" destOrd="0" parTransId="{725D5A46-FCFF-4A03-9ACC-7CF5BDA9F990}" sibTransId="{0BA23697-957E-43DE-8990-59E79B96F047}"/>
    <dgm:cxn modelId="{054F3F0F-836F-4B18-A61E-B510FB8CD18B}" type="presParOf" srcId="{F28AB92C-B6B5-471D-AFBC-D15A4E9B3B3F}" destId="{42995F86-4FC1-45E1-8E97-3CDD5355EA95}" srcOrd="0" destOrd="0" presId="urn:microsoft.com/office/officeart/2005/8/layout/vList3"/>
    <dgm:cxn modelId="{B28B5F0C-CB22-4B97-A77F-0E220EFC8CF5}" type="presParOf" srcId="{42995F86-4FC1-45E1-8E97-3CDD5355EA95}" destId="{E53B585B-D5BE-4D3C-8D5F-22F1A6D7A433}" srcOrd="0" destOrd="0" presId="urn:microsoft.com/office/officeart/2005/8/layout/vList3"/>
    <dgm:cxn modelId="{4F69D4E4-C3E0-47B1-8604-2B567D34DCE1}" type="presParOf" srcId="{42995F86-4FC1-45E1-8E97-3CDD5355EA95}" destId="{D1ED8BF2-1B36-47AA-A475-C71670C102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DF989D-90BF-4C17-A200-AB1E30A8BD5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DDE0517-F1A4-4B81-856F-B9AC6E631EBE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ZA" sz="3000" dirty="0">
              <a:latin typeface="Swiss911 UCm BT" pitchFamily="34" charset="0"/>
            </a:rPr>
            <a:t>Serious</a:t>
          </a:r>
        </a:p>
      </dgm:t>
    </dgm:pt>
    <dgm:pt modelId="{1A4AA0F6-5315-4FA6-A799-1D7C864E1C61}" type="parTrans" cxnId="{99D8B5E5-2A4F-415D-AF7E-7083A40ABC7E}">
      <dgm:prSet/>
      <dgm:spPr/>
      <dgm:t>
        <a:bodyPr/>
        <a:lstStyle/>
        <a:p>
          <a:endParaRPr lang="en-ZA"/>
        </a:p>
      </dgm:t>
    </dgm:pt>
    <dgm:pt modelId="{46369CB0-DEDF-42F1-A994-1C6C1A1059EB}" type="sibTrans" cxnId="{99D8B5E5-2A4F-415D-AF7E-7083A40ABC7E}">
      <dgm:prSet/>
      <dgm:spPr/>
      <dgm:t>
        <a:bodyPr/>
        <a:lstStyle/>
        <a:p>
          <a:endParaRPr lang="en-ZA"/>
        </a:p>
      </dgm:t>
    </dgm:pt>
    <dgm:pt modelId="{40F3F5DC-9830-443F-95CB-614462777479}" type="pres">
      <dgm:prSet presAssocID="{3DDF989D-90BF-4C17-A200-AB1E30A8BD50}" presName="linearFlow" presStyleCnt="0">
        <dgm:presLayoutVars>
          <dgm:dir/>
          <dgm:resizeHandles val="exact"/>
        </dgm:presLayoutVars>
      </dgm:prSet>
      <dgm:spPr/>
    </dgm:pt>
    <dgm:pt modelId="{AC5B5531-670C-4F24-8092-DD8147F94CFE}" type="pres">
      <dgm:prSet presAssocID="{1DDE0517-F1A4-4B81-856F-B9AC6E631EBE}" presName="composite" presStyleCnt="0"/>
      <dgm:spPr/>
    </dgm:pt>
    <dgm:pt modelId="{52ACAAD5-0945-40BC-AC61-1C1137C6579F}" type="pres">
      <dgm:prSet presAssocID="{1DDE0517-F1A4-4B81-856F-B9AC6E631EBE}" presName="imgShp" presStyleLbl="fgImgPlace1" presStyleIdx="0" presStyleCnt="1" custLinFactNeighborX="-25938" custLinFactNeighborY="43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38B2F4-421A-422C-BCEB-741027E476F1}" type="pres">
      <dgm:prSet presAssocID="{1DDE0517-F1A4-4B81-856F-B9AC6E631EBE}" presName="txShp" presStyleLbl="node1" presStyleIdx="0" presStyleCnt="1" custScaleX="112260" custLinFactNeighborX="3264" custLinFactNeighborY="4309">
        <dgm:presLayoutVars>
          <dgm:bulletEnabled val="1"/>
        </dgm:presLayoutVars>
      </dgm:prSet>
      <dgm:spPr/>
    </dgm:pt>
  </dgm:ptLst>
  <dgm:cxnLst>
    <dgm:cxn modelId="{B04A0483-5478-4BDE-926F-A283CEFB15DB}" type="presOf" srcId="{3DDF989D-90BF-4C17-A200-AB1E30A8BD50}" destId="{40F3F5DC-9830-443F-95CB-614462777479}" srcOrd="0" destOrd="0" presId="urn:microsoft.com/office/officeart/2005/8/layout/vList3"/>
    <dgm:cxn modelId="{9B4FF883-BC74-470C-9E8B-5AC7AEAADB91}" type="presOf" srcId="{1DDE0517-F1A4-4B81-856F-B9AC6E631EBE}" destId="{9C38B2F4-421A-422C-BCEB-741027E476F1}" srcOrd="0" destOrd="0" presId="urn:microsoft.com/office/officeart/2005/8/layout/vList3"/>
    <dgm:cxn modelId="{99D8B5E5-2A4F-415D-AF7E-7083A40ABC7E}" srcId="{3DDF989D-90BF-4C17-A200-AB1E30A8BD50}" destId="{1DDE0517-F1A4-4B81-856F-B9AC6E631EBE}" srcOrd="0" destOrd="0" parTransId="{1A4AA0F6-5315-4FA6-A799-1D7C864E1C61}" sibTransId="{46369CB0-DEDF-42F1-A994-1C6C1A1059EB}"/>
    <dgm:cxn modelId="{1BE46026-EE90-435A-93A1-05E2E1A29CAA}" type="presParOf" srcId="{40F3F5DC-9830-443F-95CB-614462777479}" destId="{AC5B5531-670C-4F24-8092-DD8147F94CFE}" srcOrd="0" destOrd="0" presId="urn:microsoft.com/office/officeart/2005/8/layout/vList3"/>
    <dgm:cxn modelId="{CBCB2906-07CC-467A-90B9-25C05B3A124A}" type="presParOf" srcId="{AC5B5531-670C-4F24-8092-DD8147F94CFE}" destId="{52ACAAD5-0945-40BC-AC61-1C1137C6579F}" srcOrd="0" destOrd="0" presId="urn:microsoft.com/office/officeart/2005/8/layout/vList3"/>
    <dgm:cxn modelId="{FC3C309B-2DCC-46D7-8BA7-74724582708B}" type="presParOf" srcId="{AC5B5531-670C-4F24-8092-DD8147F94CFE}" destId="{9C38B2F4-421A-422C-BCEB-741027E476F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26E5B-024E-4FEA-A84D-76E4644C9151}">
      <dsp:nvSpPr>
        <dsp:cNvPr id="0" name=""/>
        <dsp:cNvSpPr/>
      </dsp:nvSpPr>
      <dsp:spPr>
        <a:xfrm rot="10800000">
          <a:off x="1008128" y="288027"/>
          <a:ext cx="3160431" cy="1089440"/>
        </a:xfrm>
        <a:prstGeom prst="homePlate">
          <a:avLst/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8100000" scaled="1"/>
          <a:tileRect/>
        </a:gradFill>
        <a:ln w="9525" cap="flat" cmpd="sng" algn="ctr">
          <a:solidFill>
            <a:schemeClr val="accent2">
              <a:shade val="60000"/>
              <a:satMod val="300000"/>
            </a:schemeClr>
          </a:solidFill>
          <a:prstDash val="solid"/>
        </a:ln>
        <a:effectLst>
          <a:glow rad="70000">
            <a:schemeClr val="accent2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02070" tIns="114300" rIns="21336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kern="1200" dirty="0">
              <a:latin typeface="Swiss911 UCm BT" pitchFamily="34" charset="0"/>
            </a:rPr>
            <a:t>Adventure</a:t>
          </a:r>
        </a:p>
      </dsp:txBody>
      <dsp:txXfrm rot="10800000">
        <a:off x="1280488" y="288027"/>
        <a:ext cx="2888071" cy="1089440"/>
      </dsp:txXfrm>
    </dsp:sp>
    <dsp:sp modelId="{57DA89D6-A90B-4460-85E1-6F59EECC3A70}">
      <dsp:nvSpPr>
        <dsp:cNvPr id="0" name=""/>
        <dsp:cNvSpPr/>
      </dsp:nvSpPr>
      <dsp:spPr>
        <a:xfrm>
          <a:off x="0" y="216025"/>
          <a:ext cx="1380029" cy="12687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D8BF2-1B36-47AA-A475-C71670C102FC}">
      <dsp:nvSpPr>
        <dsp:cNvPr id="0" name=""/>
        <dsp:cNvSpPr/>
      </dsp:nvSpPr>
      <dsp:spPr>
        <a:xfrm rot="10800000">
          <a:off x="432047" y="288038"/>
          <a:ext cx="3053323" cy="1193902"/>
        </a:xfrm>
        <a:prstGeom prst="homePlate">
          <a:avLst/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26478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>
              <a:latin typeface="Swiss911 UCm BT" pitchFamily="34" charset="0"/>
            </a:rPr>
            <a:t>Recreational</a:t>
          </a:r>
        </a:p>
      </dsp:txBody>
      <dsp:txXfrm rot="10800000">
        <a:off x="730522" y="288038"/>
        <a:ext cx="2754848" cy="1193902"/>
      </dsp:txXfrm>
    </dsp:sp>
    <dsp:sp modelId="{E53B585B-D5BE-4D3C-8D5F-22F1A6D7A433}">
      <dsp:nvSpPr>
        <dsp:cNvPr id="0" name=""/>
        <dsp:cNvSpPr/>
      </dsp:nvSpPr>
      <dsp:spPr>
        <a:xfrm>
          <a:off x="0" y="431622"/>
          <a:ext cx="968445" cy="9621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8B2F4-421A-422C-BCEB-741027E476F1}">
      <dsp:nvSpPr>
        <dsp:cNvPr id="0" name=""/>
        <dsp:cNvSpPr/>
      </dsp:nvSpPr>
      <dsp:spPr>
        <a:xfrm rot="10800000">
          <a:off x="648314" y="359583"/>
          <a:ext cx="2285011" cy="1025384"/>
        </a:xfrm>
        <a:prstGeom prst="homePlate">
          <a:avLst/>
        </a:prstGeom>
        <a:gradFill rotWithShape="1">
          <a:gsLst>
            <a:gs pos="0">
              <a:schemeClr val="accent6">
                <a:tint val="73000"/>
                <a:satMod val="150000"/>
              </a:schemeClr>
            </a:gs>
            <a:gs pos="25000">
              <a:schemeClr val="accent6">
                <a:tint val="96000"/>
                <a:shade val="80000"/>
                <a:satMod val="105000"/>
              </a:schemeClr>
            </a:gs>
            <a:gs pos="38000">
              <a:schemeClr val="accent6">
                <a:tint val="96000"/>
                <a:shade val="59000"/>
                <a:satMod val="120000"/>
              </a:schemeClr>
            </a:gs>
            <a:gs pos="55000">
              <a:schemeClr val="accent6">
                <a:shade val="57000"/>
                <a:satMod val="120000"/>
              </a:schemeClr>
            </a:gs>
            <a:gs pos="80000">
              <a:schemeClr val="accent6">
                <a:shade val="56000"/>
                <a:satMod val="145000"/>
              </a:schemeClr>
            </a:gs>
            <a:gs pos="88000">
              <a:schemeClr val="accent6">
                <a:shade val="63000"/>
                <a:satMod val="160000"/>
              </a:schemeClr>
            </a:gs>
            <a:gs pos="100000">
              <a:schemeClr val="accent6">
                <a:tint val="99555"/>
                <a:satMod val="155000"/>
              </a:schemeClr>
            </a:gs>
          </a:gsLst>
          <a:lin ang="5400000" scaled="1"/>
        </a:gradFill>
        <a:ln w="9525" cap="flat" cmpd="sng" algn="ctr">
          <a:solidFill>
            <a:schemeClr val="accent6">
              <a:shade val="60000"/>
              <a:satMod val="300000"/>
            </a:schemeClr>
          </a:solidFill>
          <a:prstDash val="solid"/>
        </a:ln>
        <a:effectLst>
          <a:glow rad="70000">
            <a:schemeClr val="accent6"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2166" tIns="114300" rIns="21336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kern="1200" dirty="0">
              <a:latin typeface="Swiss911 UCm BT" pitchFamily="34" charset="0"/>
            </a:rPr>
            <a:t>Serious</a:t>
          </a:r>
        </a:p>
      </dsp:txBody>
      <dsp:txXfrm rot="10800000">
        <a:off x="904660" y="359583"/>
        <a:ext cx="2028665" cy="1025384"/>
      </dsp:txXfrm>
    </dsp:sp>
    <dsp:sp modelId="{52ACAAD5-0945-40BC-AC61-1C1137C6579F}">
      <dsp:nvSpPr>
        <dsp:cNvPr id="0" name=""/>
        <dsp:cNvSpPr/>
      </dsp:nvSpPr>
      <dsp:spPr>
        <a:xfrm>
          <a:off x="0" y="360045"/>
          <a:ext cx="1025384" cy="10253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AFECD-5854-4A24-9D09-FEF931EB41DC}" type="datetimeFigureOut">
              <a:rPr lang="en-ZA" smtClean="0"/>
              <a:pPr/>
              <a:t>2017/06/20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A7CF4-4ACE-4BA8-93E9-114794F99EF4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AE6-55EB-433C-9C92-308431FCF905}" type="datetimeFigureOut">
              <a:rPr lang="en-ZA" smtClean="0"/>
              <a:pPr/>
              <a:t>2017/06/20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261-736D-4BCF-ACD4-B74394EC619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AE6-55EB-433C-9C92-308431FCF905}" type="datetimeFigureOut">
              <a:rPr lang="en-ZA" smtClean="0"/>
              <a:pPr/>
              <a:t>2017/06/20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261-736D-4BCF-ACD4-B74394EC619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AE6-55EB-433C-9C92-308431FCF905}" type="datetimeFigureOut">
              <a:rPr lang="en-ZA" smtClean="0"/>
              <a:pPr/>
              <a:t>2017/06/20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261-736D-4BCF-ACD4-B74394EC619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AE6-55EB-433C-9C92-308431FCF905}" type="datetimeFigureOut">
              <a:rPr lang="en-ZA" smtClean="0"/>
              <a:pPr/>
              <a:t>2017/06/20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261-736D-4BCF-ACD4-B74394EC619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AE6-55EB-433C-9C92-308431FCF905}" type="datetimeFigureOut">
              <a:rPr lang="en-ZA" smtClean="0"/>
              <a:pPr/>
              <a:t>2017/06/20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261-736D-4BCF-ACD4-B74394EC619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AE6-55EB-433C-9C92-308431FCF905}" type="datetimeFigureOut">
              <a:rPr lang="en-ZA" smtClean="0"/>
              <a:pPr/>
              <a:t>2017/06/20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261-736D-4BCF-ACD4-B74394EC619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AE6-55EB-433C-9C92-308431FCF905}" type="datetimeFigureOut">
              <a:rPr lang="en-ZA" smtClean="0"/>
              <a:pPr/>
              <a:t>2017/06/20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261-736D-4BCF-ACD4-B74394EC619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AE6-55EB-433C-9C92-308431FCF905}" type="datetimeFigureOut">
              <a:rPr lang="en-ZA" smtClean="0"/>
              <a:pPr/>
              <a:t>2017/06/20</a:t>
            </a:fld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DE261-736D-4BCF-ACD4-B74394EC619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AE6-55EB-433C-9C92-308431FCF905}" type="datetimeFigureOut">
              <a:rPr lang="en-ZA" smtClean="0"/>
              <a:pPr/>
              <a:t>2017/06/20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261-736D-4BCF-ACD4-B74394EC619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FAE6-55EB-433C-9C92-308431FCF905}" type="datetimeFigureOut">
              <a:rPr lang="en-ZA" smtClean="0"/>
              <a:pPr/>
              <a:t>2017/06/20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FDDE261-736D-4BCF-ACD4-B74394EC619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059FAE6-55EB-433C-9C92-308431FCF905}" type="datetimeFigureOut">
              <a:rPr lang="en-ZA" smtClean="0"/>
              <a:pPr/>
              <a:t>2017/06/20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E261-736D-4BCF-ACD4-B74394EC619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59FAE6-55EB-433C-9C92-308431FCF905}" type="datetimeFigureOut">
              <a:rPr lang="en-ZA" smtClean="0"/>
              <a:pPr/>
              <a:t>2017/06/20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FDDE261-736D-4BCF-ACD4-B74394EC619D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8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ster\Desktop\Roodevallei IMG\Infinite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6099048"/>
          </a:xfrm>
          <a:prstGeom prst="rect">
            <a:avLst/>
          </a:prstGeom>
          <a:noFill/>
        </p:spPr>
      </p:pic>
      <p:pic>
        <p:nvPicPr>
          <p:cNvPr id="1029" name="Picture 5" descr="C:\Users\Hester\Desktop\Logos\logo_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4006"/>
            <a:ext cx="9144000" cy="235399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59632" y="2348880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dirty="0">
                <a:latin typeface="Space Bd BT" pitchFamily="82" charset="0"/>
              </a:rPr>
              <a:t>Team building designed to compliment any conference, function or excursion. </a:t>
            </a:r>
          </a:p>
          <a:p>
            <a:r>
              <a:rPr lang="en-ZA" sz="2800" dirty="0">
                <a:latin typeface="Space Bd BT" pitchFamily="82" charset="0"/>
              </a:rPr>
              <a:t>Team building programmes range from recreational- fun activities to Adventure sports and Team development.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ZA" dirty="0">
                <a:latin typeface="Space Bd BT" pitchFamily="82" charset="0"/>
              </a:rPr>
              <a:t>Infinite expedition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4680519"/>
          </a:xfrm>
        </p:spPr>
        <p:txBody>
          <a:bodyPr>
            <a:normAutofit fontScale="47500" lnSpcReduction="20000"/>
          </a:bodyPr>
          <a:lstStyle/>
          <a:p>
            <a:endParaRPr lang="en-ZA" sz="1000" dirty="0"/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5100" dirty="0">
                <a:latin typeface="Swiss911 UCm BT" pitchFamily="34" charset="0"/>
              </a:rPr>
              <a:t>Getting out, getting active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endParaRPr lang="en-ZA" sz="5100" dirty="0">
              <a:latin typeface="Swiss911 UCm BT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5100" dirty="0">
                <a:latin typeface="Swiss911 UCm BT" pitchFamily="34" charset="0"/>
              </a:rPr>
              <a:t>Great positive team competition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endParaRPr lang="en-ZA" sz="5100" dirty="0">
              <a:latin typeface="Swiss911 UCm BT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5100" dirty="0">
                <a:latin typeface="Swiss911 UCm BT" pitchFamily="34" charset="0"/>
              </a:rPr>
              <a:t>Clues and navigation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endParaRPr lang="en-ZA" sz="5100" dirty="0">
              <a:latin typeface="Swiss911 UCm BT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5100" dirty="0">
                <a:latin typeface="Swiss911 UCm BT" pitchFamily="34" charset="0"/>
              </a:rPr>
              <a:t>Banking diamonds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endParaRPr lang="en-ZA" sz="5100" dirty="0">
              <a:latin typeface="Swiss911 UCm BT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5100" dirty="0">
                <a:latin typeface="Swiss911 UCm BT" pitchFamily="34" charset="0"/>
              </a:rPr>
              <a:t>Earning points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endParaRPr lang="en-ZA" sz="5100" dirty="0">
              <a:latin typeface="Swiss911 UCm BT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5100" dirty="0">
                <a:latin typeface="Swiss911 UCm BT" pitchFamily="34" charset="0"/>
              </a:rPr>
              <a:t>Winning team </a:t>
            </a:r>
            <a:r>
              <a:rPr lang="en-ZA" sz="4000" dirty="0"/>
              <a:t> </a:t>
            </a:r>
          </a:p>
          <a:p>
            <a:endParaRPr lang="en-ZA" dirty="0"/>
          </a:p>
        </p:txBody>
      </p:sp>
      <p:pic>
        <p:nvPicPr>
          <p:cNvPr id="3075" name="Picture 3" descr="MCj043261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Public\Pictures\Team build Pictures\Reserve bank Mongena 2 Nov\PB02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624403" cy="2718302"/>
          </a:xfrm>
          <a:prstGeom prst="rect">
            <a:avLst/>
          </a:prstGeom>
          <a:noFill/>
        </p:spPr>
      </p:pic>
      <p:pic>
        <p:nvPicPr>
          <p:cNvPr id="9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896" y="321396"/>
            <a:ext cx="899592" cy="875356"/>
          </a:xfrm>
          <a:prstGeom prst="rect">
            <a:avLst/>
          </a:prstGeom>
          <a:noFill/>
        </p:spPr>
      </p:pic>
      <p:pic>
        <p:nvPicPr>
          <p:cNvPr id="10242" name="Picture 2" descr="PB0200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268760"/>
            <a:ext cx="3024336" cy="227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en-ZA" sz="5600" dirty="0">
                <a:latin typeface="Space Bd BT" pitchFamily="82" charset="0"/>
              </a:rPr>
              <a:t>Amazing race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456384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3000" dirty="0">
                <a:latin typeface="Swiss911 UCm BT" pitchFamily="34" charset="0"/>
              </a:rPr>
              <a:t>The race start at the clients office       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3000" dirty="0">
                <a:latin typeface="Swiss911 UCm BT" pitchFamily="34" charset="0"/>
              </a:rPr>
              <a:t>Clues and instructions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3000" dirty="0">
                <a:latin typeface="Swiss911 UCm BT" pitchFamily="34" charset="0"/>
              </a:rPr>
              <a:t>Pit stops at places of interest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3000" dirty="0">
                <a:latin typeface="Swiss911 UCm BT" pitchFamily="34" charset="0"/>
              </a:rPr>
              <a:t>Navigation to the secretly booked venue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3000" dirty="0">
                <a:latin typeface="Swiss911 UCm BT" pitchFamily="34" charset="0"/>
              </a:rPr>
              <a:t>Great way of finding your conference venue</a:t>
            </a:r>
          </a:p>
          <a:p>
            <a:pPr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ZA" sz="2800" dirty="0"/>
          </a:p>
          <a:p>
            <a:endParaRPr lang="en-ZA" dirty="0"/>
          </a:p>
        </p:txBody>
      </p:sp>
      <p:pic>
        <p:nvPicPr>
          <p:cNvPr id="4098" name="Picture 2" descr="C:\Users\Public\Pictures\Team build Pictures\Web activities pics\DSC01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93096"/>
            <a:ext cx="2736304" cy="2052228"/>
          </a:xfrm>
          <a:prstGeom prst="rect">
            <a:avLst/>
          </a:prstGeom>
          <a:noFill/>
        </p:spPr>
      </p:pic>
      <p:pic>
        <p:nvPicPr>
          <p:cNvPr id="8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899592" cy="875356"/>
          </a:xfrm>
          <a:prstGeom prst="rect">
            <a:avLst/>
          </a:prstGeom>
          <a:noFill/>
        </p:spPr>
      </p:pic>
      <p:pic>
        <p:nvPicPr>
          <p:cNvPr id="4" name="Picture 2" descr="C:\Users\Public\Pictures\Team build Pictures\2013-04-25 FNB Eco Safari\IMGP0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288298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PC0700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167082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>
                <a:solidFill>
                  <a:schemeClr val="tx1"/>
                </a:solidFill>
                <a:latin typeface="Space Bd BT" pitchFamily="82" charset="0"/>
              </a:rPr>
              <a:t>Family days</a:t>
            </a:r>
            <a:endParaRPr lang="en-ZA" dirty="0">
              <a:solidFill>
                <a:schemeClr val="tx1"/>
              </a:solidFill>
              <a:latin typeface="Space Bd B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ZA" dirty="0"/>
          </a:p>
          <a:p>
            <a:pPr lvl="0">
              <a:buFont typeface="Courier New" pitchFamily="49" charset="0"/>
              <a:buChar char="o"/>
            </a:pPr>
            <a:r>
              <a:rPr lang="en-ZA" sz="3200" dirty="0">
                <a:latin typeface="Swiss911 UCm BT" pitchFamily="34" charset="0"/>
              </a:rPr>
              <a:t>Adult and kids stations</a:t>
            </a:r>
          </a:p>
          <a:p>
            <a:pPr lvl="0">
              <a:buFont typeface="Courier New" pitchFamily="49" charset="0"/>
              <a:buChar char="o"/>
            </a:pPr>
            <a:endParaRPr lang="en-ZA" sz="3200" dirty="0">
              <a:latin typeface="Swiss911 UCm BT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ZA" sz="3200" dirty="0">
                <a:latin typeface="Swiss911 UCm BT" pitchFamily="34" charset="0"/>
              </a:rPr>
              <a:t>Various activities at different stations</a:t>
            </a:r>
          </a:p>
          <a:p>
            <a:pPr lvl="0">
              <a:buFont typeface="Courier New" pitchFamily="49" charset="0"/>
              <a:buChar char="o"/>
            </a:pPr>
            <a:endParaRPr lang="en-ZA" sz="3200" dirty="0">
              <a:latin typeface="Swiss911 UCm BT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ZA" sz="3200" dirty="0">
                <a:latin typeface="Swiss911 UCm BT" pitchFamily="34" charset="0"/>
              </a:rPr>
              <a:t>Whole day ‘carnival” fun</a:t>
            </a:r>
          </a:p>
          <a:p>
            <a:pPr lvl="0">
              <a:buFont typeface="Courier New" pitchFamily="49" charset="0"/>
              <a:buChar char="o"/>
            </a:pPr>
            <a:endParaRPr lang="en-ZA" sz="3200" dirty="0">
              <a:latin typeface="Swiss911 UCm BT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ZA" sz="3200" dirty="0">
                <a:latin typeface="Swiss911 UCm BT" pitchFamily="34" charset="0"/>
              </a:rPr>
              <a:t>Family participates in activities at their own leisure</a:t>
            </a:r>
          </a:p>
          <a:p>
            <a:endParaRPr lang="en-ZA" dirty="0"/>
          </a:p>
        </p:txBody>
      </p:sp>
      <p:pic>
        <p:nvPicPr>
          <p:cNvPr id="4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2888" y="249388"/>
            <a:ext cx="899592" cy="875356"/>
          </a:xfrm>
          <a:prstGeom prst="rect">
            <a:avLst/>
          </a:prstGeom>
          <a:noFill/>
        </p:spPr>
      </p:pic>
      <p:pic>
        <p:nvPicPr>
          <p:cNvPr id="8194" name="Picture 4" descr="C:\Users\Hester\Documents\Meis Files\Buisness\team fotos\teame 030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9604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b="1" dirty="0">
                <a:latin typeface="Space Bd BT" pitchFamily="82" charset="0"/>
              </a:rPr>
              <a:t>CSI – </a:t>
            </a:r>
            <a:r>
              <a:rPr lang="en-ZA" b="1" dirty="0" err="1">
                <a:latin typeface="Space Bd BT" pitchFamily="82" charset="0"/>
              </a:rPr>
              <a:t>Cluedo</a:t>
            </a:r>
            <a:r>
              <a:rPr lang="en-ZA" b="1" dirty="0">
                <a:latin typeface="Space Bd BT" pitchFamily="82" charset="0"/>
              </a:rPr>
              <a:t> </a:t>
            </a:r>
            <a:br>
              <a:rPr lang="en-ZA" dirty="0">
                <a:latin typeface="Space Bd BT" pitchFamily="82" charset="0"/>
              </a:rPr>
            </a:br>
            <a:endParaRPr lang="en-ZA" dirty="0">
              <a:latin typeface="Space Bd B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Your task as a team is to solve a crime scene</a:t>
            </a:r>
          </a:p>
          <a:p>
            <a:pPr lvl="0">
              <a:buFont typeface="Courier New" pitchFamily="49" charset="0"/>
              <a:buChar char="o"/>
            </a:pPr>
            <a:endParaRPr lang="en-ZA" dirty="0">
              <a:latin typeface="Swiss911 UCm BT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Investigate the crime scene</a:t>
            </a:r>
          </a:p>
          <a:p>
            <a:pPr lvl="0">
              <a:buFont typeface="Courier New" pitchFamily="49" charset="0"/>
              <a:buChar char="o"/>
            </a:pPr>
            <a:endParaRPr lang="en-ZA" dirty="0">
              <a:latin typeface="Swiss911 UCm BT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Find evidence</a:t>
            </a:r>
          </a:p>
          <a:p>
            <a:pPr lvl="0">
              <a:buFont typeface="Courier New" pitchFamily="49" charset="0"/>
              <a:buChar char="o"/>
            </a:pPr>
            <a:endParaRPr lang="en-ZA" dirty="0">
              <a:latin typeface="Swiss911 UCm BT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Means, motive and opportunity</a:t>
            </a:r>
          </a:p>
          <a:p>
            <a:pPr lvl="0">
              <a:buFont typeface="Courier New" pitchFamily="49" charset="0"/>
              <a:buChar char="o"/>
            </a:pPr>
            <a:endParaRPr lang="en-ZA" dirty="0">
              <a:latin typeface="Swiss911 UCm BT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Building a solid case</a:t>
            </a:r>
          </a:p>
        </p:txBody>
      </p:sp>
      <p:pic>
        <p:nvPicPr>
          <p:cNvPr id="4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88640"/>
            <a:ext cx="899592" cy="875356"/>
          </a:xfrm>
          <a:prstGeom prst="rect">
            <a:avLst/>
          </a:prstGeom>
          <a:noFill/>
        </p:spPr>
      </p:pic>
      <p:pic>
        <p:nvPicPr>
          <p:cNvPr id="14338" name="Picture 2" descr="E:\IMGP0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2747797" cy="2060848"/>
          </a:xfrm>
          <a:prstGeom prst="rect">
            <a:avLst/>
          </a:prstGeom>
          <a:noFill/>
        </p:spPr>
      </p:pic>
      <p:pic>
        <p:nvPicPr>
          <p:cNvPr id="14339" name="Picture 3" descr="E:\IMGP0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437112"/>
            <a:ext cx="2555776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>
                <a:latin typeface="Space Bd BT" pitchFamily="82" charset="0"/>
              </a:rPr>
              <a:t>Crazy Olympics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ZA" dirty="0"/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Blind balls (fun game played with colour coded balls)</a:t>
            </a:r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Water sports fill the leaking pipe, raging river and many more  </a:t>
            </a:r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Wheel barrow, 3 legged and bag racing</a:t>
            </a:r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The crazy race (participant’s race against one another completing tasks and crossing obstacles)</a:t>
            </a:r>
            <a:r>
              <a:rPr lang="en-ZA" dirty="0"/>
              <a:t> </a:t>
            </a:r>
          </a:p>
          <a:p>
            <a:endParaRPr lang="en-ZA" dirty="0"/>
          </a:p>
          <a:p>
            <a:endParaRPr lang="en-ZA" dirty="0"/>
          </a:p>
        </p:txBody>
      </p:sp>
      <p:pic>
        <p:nvPicPr>
          <p:cNvPr id="2050" name="Picture 1" descr="C:\Users\Hester\Documents\Meis Files\Buisness\team fotos\teame 039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25144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899592" cy="875356"/>
          </a:xfrm>
          <a:prstGeom prst="rect">
            <a:avLst/>
          </a:prstGeom>
          <a:noFill/>
        </p:spPr>
      </p:pic>
      <p:pic>
        <p:nvPicPr>
          <p:cNvPr id="2051" name="Picture 3" descr="C:\Users\Public\Pictures\Team build Pictures\2012-12-14 NDMA\PC14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437112"/>
            <a:ext cx="2880319" cy="2160240"/>
          </a:xfrm>
          <a:prstGeom prst="rect">
            <a:avLst/>
          </a:prstGeom>
          <a:noFill/>
        </p:spPr>
      </p:pic>
      <p:pic>
        <p:nvPicPr>
          <p:cNvPr id="3074" name="Picture 2" descr="C:\Users\Hester\Desktop\Roodevallei IMG\Infinite0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365104"/>
            <a:ext cx="2844672" cy="1897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>
                <a:latin typeface="Space Bd BT" pitchFamily="82" charset="0"/>
              </a:rPr>
              <a:t>Archery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Traditional archery (long bows) </a:t>
            </a:r>
          </a:p>
          <a:p>
            <a:pPr lvl="0">
              <a:buFont typeface="Courier New" pitchFamily="49" charset="0"/>
              <a:buChar char="o"/>
            </a:pPr>
            <a:endParaRPr lang="en-ZA" dirty="0">
              <a:latin typeface="Swiss911 UCm BT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Basic intro in handling, and aiming with a long bow</a:t>
            </a:r>
          </a:p>
          <a:p>
            <a:pPr lvl="0">
              <a:buFont typeface="Courier New" pitchFamily="49" charset="0"/>
              <a:buChar char="o"/>
            </a:pPr>
            <a:endParaRPr lang="en-ZA" dirty="0">
              <a:latin typeface="Swiss911 UCm BT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Discover  who has a natural talent with this age old weapon</a:t>
            </a:r>
          </a:p>
        </p:txBody>
      </p:sp>
      <p:pic>
        <p:nvPicPr>
          <p:cNvPr id="1026" name="Picture 2" descr="20130704_1203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3" y="1484784"/>
            <a:ext cx="297522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899592" cy="875356"/>
          </a:xfrm>
          <a:prstGeom prst="rect">
            <a:avLst/>
          </a:prstGeom>
          <a:noFill/>
        </p:spPr>
      </p:pic>
      <p:pic>
        <p:nvPicPr>
          <p:cNvPr id="1027" name="Picture 3" descr="C:\Users\Hester\Pictures\Fas Boek\Exxaro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437112"/>
            <a:ext cx="2915816" cy="2186862"/>
          </a:xfrm>
          <a:prstGeom prst="rect">
            <a:avLst/>
          </a:prstGeom>
          <a:noFill/>
        </p:spPr>
      </p:pic>
      <p:pic>
        <p:nvPicPr>
          <p:cNvPr id="1028" name="Picture 4" descr="C:\Users\Public\Pictures\2013-07-04 Exxaro Eco safari\IMG_23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365104"/>
            <a:ext cx="2987824" cy="2240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>
                <a:solidFill>
                  <a:schemeClr val="tx1"/>
                </a:solidFill>
                <a:latin typeface="Space Bd BT" pitchFamily="82" charset="0"/>
              </a:rPr>
              <a:t>Raft building</a:t>
            </a:r>
            <a:endParaRPr lang="en-ZA" dirty="0">
              <a:solidFill>
                <a:schemeClr val="tx1"/>
              </a:solidFill>
              <a:latin typeface="Space Bd B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ZA" dirty="0"/>
          </a:p>
          <a:p>
            <a:pPr lvl="0">
              <a:buFont typeface="Courier New" pitchFamily="49" charset="0"/>
              <a:buChar char="o"/>
            </a:pPr>
            <a:r>
              <a:rPr lang="en-ZA" sz="3600" dirty="0">
                <a:latin typeface="Swiss911 UCm BT" pitchFamily="34" charset="0"/>
              </a:rPr>
              <a:t>Cryptic clues to locate equipment</a:t>
            </a:r>
          </a:p>
          <a:p>
            <a:pPr lvl="0">
              <a:buFont typeface="Courier New" pitchFamily="49" charset="0"/>
              <a:buChar char="o"/>
            </a:pPr>
            <a:endParaRPr lang="en-ZA" sz="3600" dirty="0">
              <a:latin typeface="Swiss911 UCm BT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ZA" sz="3600" dirty="0">
                <a:latin typeface="Swiss911 UCm BT" pitchFamily="34" charset="0"/>
              </a:rPr>
              <a:t>Build a steady raft!!!</a:t>
            </a:r>
          </a:p>
          <a:p>
            <a:pPr lvl="0">
              <a:buFont typeface="Courier New" pitchFamily="49" charset="0"/>
              <a:buChar char="o"/>
            </a:pPr>
            <a:endParaRPr lang="en-ZA" sz="3600" dirty="0">
              <a:latin typeface="Swiss911 UCm BT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ZA" sz="3600" dirty="0">
                <a:latin typeface="Swiss911 UCm BT" pitchFamily="34" charset="0"/>
              </a:rPr>
              <a:t>Raft race</a:t>
            </a:r>
            <a:r>
              <a:rPr lang="en-ZA" sz="3600" dirty="0"/>
              <a:t> </a:t>
            </a:r>
          </a:p>
          <a:p>
            <a:endParaRPr lang="en-ZA" dirty="0"/>
          </a:p>
        </p:txBody>
      </p:sp>
      <p:pic>
        <p:nvPicPr>
          <p:cNvPr id="3074" name="Picture 2" descr="PC070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24944"/>
            <a:ext cx="48981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49388"/>
            <a:ext cx="899592" cy="875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b="1" dirty="0">
                <a:solidFill>
                  <a:schemeClr val="tx1"/>
                </a:solidFill>
                <a:latin typeface="Space Bd BT" pitchFamily="82" charset="0"/>
              </a:rPr>
              <a:t>Win it in a minute</a:t>
            </a:r>
            <a:endParaRPr lang="en-ZA" dirty="0">
              <a:solidFill>
                <a:schemeClr val="tx1"/>
              </a:solidFill>
              <a:latin typeface="Space Bd B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ZA" dirty="0"/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Based on popular TV show (Minute to win it)</a:t>
            </a:r>
          </a:p>
          <a:p>
            <a:pPr lvl="0">
              <a:buFont typeface="Courier New" pitchFamily="49" charset="0"/>
              <a:buChar char="o"/>
            </a:pPr>
            <a:endParaRPr lang="en-ZA" dirty="0">
              <a:latin typeface="Swiss911 UCm BT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Teams competing against one another</a:t>
            </a:r>
          </a:p>
          <a:p>
            <a:pPr lvl="0">
              <a:buFont typeface="Courier New" pitchFamily="49" charset="0"/>
              <a:buChar char="o"/>
            </a:pPr>
            <a:endParaRPr lang="en-ZA" dirty="0">
              <a:latin typeface="Swiss911 UCm BT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Using household, office and variety of everyday objects</a:t>
            </a:r>
          </a:p>
          <a:p>
            <a:pPr lvl="0">
              <a:buFont typeface="Courier New" pitchFamily="49" charset="0"/>
              <a:buChar char="o"/>
            </a:pPr>
            <a:endParaRPr lang="en-ZA" dirty="0">
              <a:latin typeface="Swiss911 UCm BT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Positive team spirit</a:t>
            </a:r>
          </a:p>
          <a:p>
            <a:pPr>
              <a:buFont typeface="Wingdings" pitchFamily="2" charset="2"/>
              <a:buChar char="Ø"/>
            </a:pPr>
            <a:endParaRPr lang="en-ZA" b="1" dirty="0"/>
          </a:p>
          <a:p>
            <a:endParaRPr lang="en-ZA" dirty="0"/>
          </a:p>
        </p:txBody>
      </p:sp>
      <p:pic>
        <p:nvPicPr>
          <p:cNvPr id="1026" name="Picture 2" descr="C:\Users\Public\Pictures\Team build Pictures\2013-02-10\DSC0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3264363" cy="2448272"/>
          </a:xfrm>
          <a:prstGeom prst="rect">
            <a:avLst/>
          </a:prstGeom>
          <a:noFill/>
        </p:spPr>
      </p:pic>
      <p:pic>
        <p:nvPicPr>
          <p:cNvPr id="7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60648"/>
            <a:ext cx="899592" cy="875356"/>
          </a:xfrm>
          <a:prstGeom prst="rect">
            <a:avLst/>
          </a:prstGeom>
          <a:noFill/>
        </p:spPr>
      </p:pic>
      <p:pic>
        <p:nvPicPr>
          <p:cNvPr id="7170" name="Picture 2" descr="C:\Users\Hester\Pictures\U J\IMG_0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221088"/>
            <a:ext cx="297633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b="1" dirty="0">
                <a:solidFill>
                  <a:schemeClr val="tx1"/>
                </a:solidFill>
                <a:latin typeface="Space Bd BT" pitchFamily="82" charset="0"/>
              </a:rPr>
              <a:t>Fun entertainment</a:t>
            </a:r>
            <a:br>
              <a:rPr lang="en-ZA" b="1" dirty="0">
                <a:latin typeface="Space Bd BT" pitchFamily="82" charset="0"/>
              </a:rPr>
            </a:br>
            <a:endParaRPr lang="en-ZA" dirty="0">
              <a:latin typeface="Space Bd B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467600" cy="4525963"/>
          </a:xfrm>
        </p:spPr>
        <p:txBody>
          <a:bodyPr/>
          <a:lstStyle/>
          <a:p>
            <a:pPr>
              <a:buNone/>
            </a:pPr>
            <a:endParaRPr lang="en-ZA" dirty="0"/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Can be presented day or night</a:t>
            </a:r>
          </a:p>
          <a:p>
            <a:pPr lvl="0">
              <a:buFont typeface="Courier New" pitchFamily="49" charset="0"/>
              <a:buChar char="o"/>
            </a:pPr>
            <a:endParaRPr lang="en-ZA" dirty="0">
              <a:latin typeface="Swiss911 UCm BT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Can be anything from a music montage, 30 sec, or movie festival</a:t>
            </a:r>
          </a:p>
          <a:p>
            <a:endParaRPr lang="en-ZA" dirty="0"/>
          </a:p>
        </p:txBody>
      </p:sp>
      <p:pic>
        <p:nvPicPr>
          <p:cNvPr id="4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88640"/>
            <a:ext cx="899592" cy="875356"/>
          </a:xfrm>
          <a:prstGeom prst="rect">
            <a:avLst/>
          </a:prstGeom>
          <a:noFill/>
        </p:spPr>
      </p:pic>
      <p:pic>
        <p:nvPicPr>
          <p:cNvPr id="6146" name="Picture 2" descr="C:\Users\Hester\Pictures\U J\IMG_0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19" y="3284984"/>
            <a:ext cx="4608513" cy="3456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5400600" cy="180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 </a:t>
            </a:r>
            <a:br>
              <a:rPr lang="en-US" dirty="0"/>
            </a:br>
            <a:r>
              <a:rPr lang="en-US" dirty="0"/>
              <a:t>             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Space Bd BT" pitchFamily="82" charset="0"/>
              </a:rPr>
              <a:t>SOUND</a:t>
            </a:r>
            <a:endParaRPr lang="en-ZA" dirty="0">
              <a:solidFill>
                <a:schemeClr val="bg1">
                  <a:lumMod val="85000"/>
                  <a:lumOff val="15000"/>
                </a:schemeClr>
              </a:solidFill>
              <a:latin typeface="Space Bd B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5"/>
            <a:ext cx="3466728" cy="2520280"/>
          </a:xfrm>
        </p:spPr>
        <p:txBody>
          <a:bodyPr>
            <a:normAutofit/>
          </a:bodyPr>
          <a:lstStyle/>
          <a:p>
            <a:r>
              <a:rPr lang="en-ZA" sz="4800" dirty="0">
                <a:latin typeface="Swiss911 UCm BT" pitchFamily="34" charset="0"/>
              </a:rPr>
              <a:t>DJ  Infinite</a:t>
            </a:r>
          </a:p>
          <a:p>
            <a:r>
              <a:rPr lang="en-ZA" sz="4800" dirty="0">
                <a:latin typeface="Swiss911 UCm BT" pitchFamily="34" charset="0"/>
              </a:rPr>
              <a:t>Karaoke</a:t>
            </a:r>
          </a:p>
        </p:txBody>
      </p:sp>
      <p:pic>
        <p:nvPicPr>
          <p:cNvPr id="1027" name="Picture 1" descr="C:\Users\Hester\Desktop\INFINITE\Infinite logos\Infinite Logo\logo_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429101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Hester\Desktop\Infinite Team pics\2014-04-22 18.40.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20888"/>
            <a:ext cx="3024336" cy="2268252"/>
          </a:xfrm>
          <a:prstGeom prst="rect">
            <a:avLst/>
          </a:prstGeom>
          <a:noFill/>
        </p:spPr>
      </p:pic>
      <p:pic>
        <p:nvPicPr>
          <p:cNvPr id="1029" name="Picture 5" descr="C:\Users\Public\Pictures\Team build Pictures\2013-04-25 FNB Karioki\IMGP0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293096"/>
            <a:ext cx="2952328" cy="2214246"/>
          </a:xfrm>
          <a:prstGeom prst="rect">
            <a:avLst/>
          </a:prstGeom>
          <a:noFill/>
        </p:spPr>
      </p:pic>
      <p:pic>
        <p:nvPicPr>
          <p:cNvPr id="1030" name="Picture 6" descr="C:\Users\Hester\Desktop\Pics Deliver\Pics to Deliver\Camera Uploads Dr Reddy's\2014-04-25 17.34.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437112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200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5" y="3429000"/>
            <a:ext cx="4752528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9" descr="C:\Users\Hester\Pictures\Fas Boek\Botanical Garden AGN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3483006"/>
          </a:xfrm>
          <a:prstGeom prst="rect">
            <a:avLst/>
          </a:prstGeom>
          <a:noFill/>
        </p:spPr>
      </p:pic>
      <p:pic>
        <p:nvPicPr>
          <p:cNvPr id="11284" name="Picture 20" descr="C:\Users\Hester\Pictures\Fas Boek\Hitachi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0"/>
            <a:ext cx="4572000" cy="3429000"/>
          </a:xfrm>
          <a:prstGeom prst="rect">
            <a:avLst/>
          </a:prstGeom>
          <a:noFill/>
        </p:spPr>
      </p:pic>
      <p:pic>
        <p:nvPicPr>
          <p:cNvPr id="11285" name="Picture 21" descr="C:\Users\Hester\Pictures\Fas Boek\Exxaro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8999"/>
            <a:ext cx="4644007" cy="3483005"/>
          </a:xfrm>
          <a:prstGeom prst="rect">
            <a:avLst/>
          </a:prstGeom>
          <a:noFill/>
        </p:spPr>
      </p:pic>
      <p:pic>
        <p:nvPicPr>
          <p:cNvPr id="22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852936"/>
            <a:ext cx="1296144" cy="1261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>
                <a:latin typeface="Space Bd BT" pitchFamily="82" charset="0"/>
              </a:rPr>
              <a:t>Eco Golf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467600" cy="4525963"/>
          </a:xfrm>
        </p:spPr>
        <p:txBody>
          <a:bodyPr/>
          <a:lstStyle/>
          <a:p>
            <a:pPr>
              <a:buNone/>
            </a:pPr>
            <a:endParaRPr lang="en-ZA" dirty="0"/>
          </a:p>
          <a:p>
            <a:pPr lvl="0">
              <a:buFont typeface="Courier New" pitchFamily="49" charset="0"/>
              <a:buChar char="o"/>
            </a:pPr>
            <a:r>
              <a:rPr lang="en-ZA" sz="3600" dirty="0">
                <a:latin typeface="Swiss911 UCm BT" pitchFamily="34" charset="0"/>
              </a:rPr>
              <a:t>Varied tasks and challenges are built into the Eco Golf course </a:t>
            </a:r>
          </a:p>
          <a:p>
            <a:pPr lvl="0">
              <a:buFont typeface="Courier New" pitchFamily="49" charset="0"/>
              <a:buChar char="o"/>
            </a:pPr>
            <a:r>
              <a:rPr lang="en-ZA" sz="3600" dirty="0">
                <a:latin typeface="Swiss911 UCm BT" pitchFamily="34" charset="0"/>
              </a:rPr>
              <a:t>Roadblock’ e.g. problem solving </a:t>
            </a:r>
          </a:p>
          <a:p>
            <a:pPr>
              <a:buFont typeface="Courier New" pitchFamily="49" charset="0"/>
              <a:buChar char="o"/>
            </a:pPr>
            <a:r>
              <a:rPr lang="en-ZA" sz="3600" dirty="0">
                <a:latin typeface="Swiss911 UCm BT" pitchFamily="34" charset="0"/>
              </a:rPr>
              <a:t>Obstacle Crossing’ individual choice for point accumulation</a:t>
            </a:r>
          </a:p>
        </p:txBody>
      </p:sp>
      <p:pic>
        <p:nvPicPr>
          <p:cNvPr id="5122" name="Picture 4" descr="E:\fotos\Logos\539874_302051956547575_1156640340_n[1]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72408"/>
            <a:ext cx="417646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60648"/>
            <a:ext cx="899592" cy="875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>
                <a:solidFill>
                  <a:schemeClr val="tx1"/>
                </a:solidFill>
                <a:latin typeface="Space Bd BT" pitchFamily="82" charset="0"/>
              </a:rPr>
              <a:t>Cocktail creations</a:t>
            </a:r>
            <a:endParaRPr lang="en-ZA" dirty="0">
              <a:solidFill>
                <a:schemeClr val="tx1"/>
              </a:solidFill>
              <a:latin typeface="Space Bd B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Create a cocktail using your teams expertise</a:t>
            </a:r>
          </a:p>
          <a:p>
            <a:pPr lvl="0">
              <a:buFont typeface="Courier New" pitchFamily="49" charset="0"/>
              <a:buChar char="o"/>
            </a:pPr>
            <a:endParaRPr lang="en-ZA" dirty="0">
              <a:latin typeface="Swiss911 UCm BT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Some spirit, mixers, sugar, honey, milk or cream to name a few </a:t>
            </a:r>
          </a:p>
          <a:p>
            <a:pPr lvl="0">
              <a:buFont typeface="Courier New" pitchFamily="49" charset="0"/>
              <a:buChar char="o"/>
            </a:pPr>
            <a:endParaRPr lang="en-ZA" dirty="0">
              <a:latin typeface="Swiss911 UCm BT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Blend it together</a:t>
            </a:r>
          </a:p>
          <a:p>
            <a:pPr lvl="0">
              <a:buFont typeface="Courier New" pitchFamily="49" charset="0"/>
              <a:buChar char="o"/>
            </a:pPr>
            <a:endParaRPr lang="en-ZA" dirty="0">
              <a:latin typeface="Swiss911 UCm BT" pitchFamily="34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en-ZA" dirty="0">
                <a:latin typeface="Swiss911 UCm BT" pitchFamily="34" charset="0"/>
              </a:rPr>
              <a:t>Let the judging commence</a:t>
            </a:r>
          </a:p>
          <a:p>
            <a:endParaRPr lang="en-ZA" dirty="0">
              <a:latin typeface="Swiss911 UCm BT" pitchFamily="34" charset="0"/>
            </a:endParaRPr>
          </a:p>
        </p:txBody>
      </p:sp>
      <p:pic>
        <p:nvPicPr>
          <p:cNvPr id="5" name="Picture 3" descr="C:\Users\Public\Pictures\Team build Pictures\Web activities pics\DSC00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21088"/>
            <a:ext cx="2688299" cy="2016224"/>
          </a:xfrm>
          <a:prstGeom prst="rect">
            <a:avLst/>
          </a:prstGeom>
          <a:noFill/>
        </p:spPr>
      </p:pic>
      <p:pic>
        <p:nvPicPr>
          <p:cNvPr id="6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77380"/>
            <a:ext cx="899592" cy="875356"/>
          </a:xfrm>
          <a:prstGeom prst="rect">
            <a:avLst/>
          </a:prstGeom>
          <a:noFill/>
        </p:spPr>
      </p:pic>
      <p:pic>
        <p:nvPicPr>
          <p:cNvPr id="2050" name="Picture 2" descr="C:\Users\Hester\Desktop\Pics Deliver\Pics to Deliver\Camera Uploads Dr Reddy's\2014-04-24 19.43.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284984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ZA" sz="5000" dirty="0">
                <a:solidFill>
                  <a:schemeClr val="tx1"/>
                </a:solidFill>
                <a:latin typeface="Space Bd BT" pitchFamily="82" charset="0"/>
              </a:rPr>
              <a:t>Top Chef cook outs</a:t>
            </a:r>
            <a:br>
              <a:rPr lang="en-ZA" sz="5000" dirty="0">
                <a:latin typeface="Broadway" pitchFamily="82" charset="0"/>
              </a:rPr>
            </a:br>
            <a:endParaRPr lang="en-ZA" sz="5000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183880" cy="4187952"/>
          </a:xfrm>
        </p:spPr>
        <p:txBody>
          <a:bodyPr>
            <a:normAutofit lnSpcReduction="10000"/>
          </a:bodyPr>
          <a:lstStyle/>
          <a:p>
            <a:endParaRPr lang="en-ZA" sz="1000" dirty="0"/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3200" dirty="0">
                <a:latin typeface="Swiss911 UCm BT" pitchFamily="34" charset="0"/>
              </a:rPr>
              <a:t>Potjiekos competition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endParaRPr lang="en-ZA" sz="3200" dirty="0">
              <a:latin typeface="Swiss911 UCm BT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3200" dirty="0">
                <a:latin typeface="Swiss911 UCm BT" pitchFamily="34" charset="0"/>
              </a:rPr>
              <a:t>Breakfast run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endParaRPr lang="en-ZA" sz="3200" dirty="0">
              <a:latin typeface="Swiss911 UCm BT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3200" dirty="0">
                <a:latin typeface="Swiss911 UCm BT" pitchFamily="34" charset="0"/>
              </a:rPr>
              <a:t>Secret ingredients &amp; ancient recipes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endParaRPr lang="en-ZA" sz="3200" dirty="0">
              <a:latin typeface="Swiss911 UCm BT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3200" dirty="0">
                <a:latin typeface="Swiss911 UCm BT" pitchFamily="34" charset="0"/>
              </a:rPr>
              <a:t>All boils down to who’s the top chefs</a:t>
            </a:r>
          </a:p>
          <a:p>
            <a:endParaRPr lang="en-ZA" dirty="0"/>
          </a:p>
        </p:txBody>
      </p:sp>
      <p:pic>
        <p:nvPicPr>
          <p:cNvPr id="2050" name="il_fi" descr="3979405148_4b7ec031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05064"/>
            <a:ext cx="3864015" cy="2578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4" name="AutoShape 2" descr="data:image/jpeg;base64,/9j/4AAQSkZJRgABAQAAAQABAAD/2wBDAAkGBwgHBgkIBwgKCgkLDRYPDQwMDRsUFRAWIB0iIiAdHx8kKDQsJCYxJx8fLT0tMTU3Ojo6Iys/RD84QzQ5Ojf/2wBDAQoKCg0MDRoPDxo3JR8lNzc3Nzc3Nzc3Nzc3Nzc3Nzc3Nzc3Nzc3Nzc3Nzc3Nzc3Nzc3Nzc3Nzc3Nzc3Nzc3Nzf/wAARCABhAIkDASIAAhEBAxEB/8QAGwABAAMBAQEBAAAAAAAAAAAAAAEFBgQCAwf/xAAyEAABBAIABAQEBQQDAAAAAAABAAIDBAURBhIhMRNBUYEUImFxBzKCkZJSobHBFSRy/8QAFAEBAAAAAAAAAAAAAAAAAAAAAP/EABQRAQAAAAAAAAAAAAAAAAAAAAD/2gAMAwEAAhEDEQA/AP3FERAREQEREBFWZDO0KNj4V75Jregfhq0bpZQCdAlrQS1vQ/MdD6rkOdyA5i3hbLFgdoHxKoJHrrxt6/ugvkVfRzFS5L4AMkNob3XsMMcmh3IB/MPq3Y+qsEBERAREQEREBRpSo2glERAREQFTcQ3LIdVxmNl8K9ecQ2XQcYIm6Mkmj3IBDR0I5nt2CNq5VRXjfLxVcmfoxw04Yohrq0uc9z/3Aj/ig9w18bw5iZ5WgQVYGOmnmeS579DbnvcernaHc7JXjBjKTB1/KymIztBjx7GN5a7fIOd1LpPUg8vkB02e7IVG3q3gSOIYXsc7XmGuDtfY617ri4osuq4KyYpHRSzFlaORo6tfK9sbSPsXhBx3seziuMx2ZHMxTZNsbGAHzlp6PD+7WgjYLdOOgebR0e1mApR1PhWy5Dw9a2clYL/58/N/dWMEUcEMcMTQ2ONoa1o7AAaAX0QZLJzZTheWAY9lrM1rkja8NaxYHPBJroTKQXFhAdsu5nAga3vpbMmzortklpY90uxzQstv0Bvrp5j6nXqB18x3XrNT8lrFwNbuSa4AOm9BrHucf2GvcL6X5ZIchjeR4DZpnwvYT3HhvfsD1BYPbaCcNloMtBI+FksUsMhisV5mhskEg6lrgCR2IIIJBBBBIO1YLLCMUvxKDotBmTxLnTN13fBI0Ndv/wAzOHsFqUBERAREQEREBQpRAVRWe6Pii9C5mmS1IZI37/MQ6Rrh7fJ/JW6qcxE2G5j8kAA+GXwHO11McpDSP5iM/pQWyrs7jnZSiyuyQRllqvPsjYPhTMkI9+TXuvOJuf8AQLpzrw7MkHb0lLG/6XdanbXgdK/8rdb+nXSD6heZHNYxznENa0bJJ0APVelGxzcvmgzmAhtZPKy5/IQvhZyGDHQSN5XshJBc9wPUOeQ06PZrW9jtXFimZ8lWsyOaYqzXuYzXXxHDXN9NN5h+orr2N60q7N3J68DYKABvWneHX5m8zWHXV7h/S0dT1G+g7kIKmhz5Lj29ebv4TF1BRY7pp80jhJL/ABDYh9yfbULiw+NgxOOhpVy5zYweaR/V8jidue4+bnEkk+pK7UBERAREQEREBERAVRxdO6pwzkrccXiyVYHWGM/qcz52j92hW6qOKZhHg7EfUyWC2tGAN7fI4MHts7P0BQZsw8X28EY62NpVJ5ch8UBYukOEXjCUNcGscA465TokDe9q34jfn7GHdDj8XA+w9zOdrrQ0GBwLgCQNkgEDeup2tGAFKCqlzkFWAy34LlTlYXu54HPDQO+3M5m/3Xz4VylXNYiPLU5BJFce94cPQEtAPoQAAR67Vys7xDwjQzMFhsc93GTT9ZLGNsOgdIdAfOB8r+gA+YE66AhB9zbjknnytifkxtNrmxej3Do+T66/K39R67C6cZBLLI7I3IyyxM3lZE47MMfcN+57u156HUNCy3DVXJ5XKOrZWOnHhsDI2vVhptIjtTMA1IQezWdAGDYD99SWArd9kBERAREQEREBERARFCCVkeLMvjcbxFhTmrtenThZPZa6aTl55gGsYAPPTZJD+y1qoeMeEsXxfi/gcrG75TzRTRnT4na7g/6PQoK+n+JPDOQc9uNnu3TGdP8AhcdYk5fvpi74uMcO/fiOvV2gbLrWOsQtH6nMAWM4VwXE34aR2alTHx5/DzTeKX1XCKzGeXRJY46d2HQHf+FqaX4g8PTFrL9qTEWCNmDLROquHu/5T7EoL3HZbG5SPxMbfrW2eZgla/X7FM1fbi8NfyDwS2pWknIA2SGtLv8AS47dPh/MNZPOyhYIBMdhrm87d+bXg7H3BWWzbJzHNhsLmv8Al4LWqlrGzO8eSvG8ac4TN+ZmmkuPik71oEEjYbPBY8YvD06Qc57oYWte95257tfM5x8yTsk+ZJXeoHZSgIiICIiAiIgIiICIiAiIgjW1D42SNLZGtc09w4bC9Ig43YnGucHOx9QuHmYG7/wumOKOJgZExrGDs1o0B7L2iAiIgIiICIiAiIgIiICIiAiIgIiICIiAiIgIiICIiAiIg//Z"/>
          <p:cNvSpPr>
            <a:spLocks noChangeAspect="1" noChangeArrowheads="1"/>
          </p:cNvSpPr>
          <p:nvPr/>
        </p:nvSpPr>
        <p:spPr bwMode="auto">
          <a:xfrm>
            <a:off x="0" y="260648"/>
            <a:ext cx="12096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076" name="AutoShape 4" descr="data:image/jpeg;base64,/9j/4AAQSkZJRgABAQAAAQABAAD/2wBDAAkGBwgHBgkIBwgKCgkLDRYPDQwMDRsUFRAWIB0iIiAdHx8kKDQsJCYxJx8fLT0tMTU3Ojo6Iys/RD84QzQ5Ojf/2wBDAQoKCg0MDRoPDxo3JR8lNzc3Nzc3Nzc3Nzc3Nzc3Nzc3Nzc3Nzc3Nzc3Nzc3Nzc3Nzc3Nzc3Nzc3Nzc3Nzc3Nzf/wAARCABhAIkDASIAAhEBAxEB/8QAGwABAAMBAQEBAAAAAAAAAAAAAAEFBgQCAwf/xAAyEAABBAIABAQEBQQDAAAAAAABAAIDBAURBhIhMRNBUYEUImFxBzKCkZJSobHBFSRy/8QAFAEBAAAAAAAAAAAAAAAAAAAAAP/EABQRAQAAAAAAAAAAAAAAAAAAAAD/2gAMAwEAAhEDEQA/AP3FERAREQEREBFWZDO0KNj4V75Jregfhq0bpZQCdAlrQS1vQ/MdD6rkOdyA5i3hbLFgdoHxKoJHrrxt6/ugvkVfRzFS5L4AMkNob3XsMMcmh3IB/MPq3Y+qsEBERAREQEREBRpSo2glERAREQFTcQ3LIdVxmNl8K9ecQ2XQcYIm6Mkmj3IBDR0I5nt2CNq5VRXjfLxVcmfoxw04Yohrq0uc9z/3Aj/ig9w18bw5iZ5WgQVYGOmnmeS579DbnvcernaHc7JXjBjKTB1/KymIztBjx7GN5a7fIOd1LpPUg8vkB02e7IVG3q3gSOIYXsc7XmGuDtfY617ri4osuq4KyYpHRSzFlaORo6tfK9sbSPsXhBx3seziuMx2ZHMxTZNsbGAHzlp6PD+7WgjYLdOOgebR0e1mApR1PhWy5Dw9a2clYL/58/N/dWMEUcEMcMTQ2ONoa1o7AAaAX0QZLJzZTheWAY9lrM1rkja8NaxYHPBJroTKQXFhAdsu5nAga3vpbMmzortklpY90uxzQstv0Bvrp5j6nXqB18x3XrNT8lrFwNbuSa4AOm9BrHucf2GvcL6X5ZIchjeR4DZpnwvYT3HhvfsD1BYPbaCcNloMtBI+FksUsMhisV5mhskEg6lrgCR2IIIJBBBBIO1YLLCMUvxKDotBmTxLnTN13fBI0Ndv/wAzOHsFqUBERAREQEREBQpRAVRWe6Pii9C5mmS1IZI37/MQ6Rrh7fJ/JW6qcxE2G5j8kAA+GXwHO11McpDSP5iM/pQWyrs7jnZSiyuyQRllqvPsjYPhTMkI9+TXuvOJuf8AQLpzrw7MkHb0lLG/6XdanbXgdK/8rdb+nXSD6heZHNYxznENa0bJJ0APVelGxzcvmgzmAhtZPKy5/IQvhZyGDHQSN5XshJBc9wPUOeQ06PZrW9jtXFimZ8lWsyOaYqzXuYzXXxHDXN9NN5h+orr2N60q7N3J68DYKABvWneHX5m8zWHXV7h/S0dT1G+g7kIKmhz5Lj29ebv4TF1BRY7pp80jhJL/ABDYh9yfbULiw+NgxOOhpVy5zYweaR/V8jidue4+bnEkk+pK7UBERAREQEREBERAVRxdO6pwzkrccXiyVYHWGM/qcz52j92hW6qOKZhHg7EfUyWC2tGAN7fI4MHts7P0BQZsw8X28EY62NpVJ5ch8UBYukOEXjCUNcGscA465TokDe9q34jfn7GHdDj8XA+w9zOdrrQ0GBwLgCQNkgEDeup2tGAFKCqlzkFWAy34LlTlYXu54HPDQO+3M5m/3Xz4VylXNYiPLU5BJFce94cPQEtAPoQAAR67Vys7xDwjQzMFhsc93GTT9ZLGNsOgdIdAfOB8r+gA+YE66AhB9zbjknnytifkxtNrmxej3Do+T66/K39R67C6cZBLLI7I3IyyxM3lZE47MMfcN+57u156HUNCy3DVXJ5XKOrZWOnHhsDI2vVhptIjtTMA1IQezWdAGDYD99SWArd9kBERAREQEREBERARFCCVkeLMvjcbxFhTmrtenThZPZa6aTl55gGsYAPPTZJD+y1qoeMeEsXxfi/gcrG75TzRTRnT4na7g/6PQoK+n+JPDOQc9uNnu3TGdP8AhcdYk5fvpi74uMcO/fiOvV2gbLrWOsQtH6nMAWM4VwXE34aR2alTHx5/DzTeKX1XCKzGeXRJY46d2HQHf+FqaX4g8PTFrL9qTEWCNmDLROquHu/5T7EoL3HZbG5SPxMbfrW2eZgla/X7FM1fbi8NfyDwS2pWknIA2SGtLv8AS47dPh/MNZPOyhYIBMdhrm87d+bXg7H3BWWzbJzHNhsLmv8Al4LWqlrGzO8eSvG8ac4TN+ZmmkuPik71oEEjYbPBY8YvD06Qc57oYWte95257tfM5x8yTsk+ZJXeoHZSgIiICIiAiIgIiICIiAiIgjW1D42SNLZGtc09w4bC9Ig43YnGucHOx9QuHmYG7/wumOKOJgZExrGDs1o0B7L2iAiIgIiICIiAiIgIiICIiAiIgIiICIiAiIgIiICIiAiIg//Z"/>
          <p:cNvSpPr>
            <a:spLocks noChangeAspect="1" noChangeArrowheads="1"/>
          </p:cNvSpPr>
          <p:nvPr/>
        </p:nvSpPr>
        <p:spPr bwMode="auto">
          <a:xfrm>
            <a:off x="63500" y="-411163"/>
            <a:ext cx="12096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078" name="AutoShape 6" descr="data:image/jpeg;base64,/9j/4AAQSkZJRgABAQAAAQABAAD/2wBDAAkGBwgHBgkIBwgKCgkLDRYPDQwMDRsUFRAWIB0iIiAdHx8kKDQsJCYxJx8fLT0tMTU3Ojo6Iys/RD84QzQ5Ojf/2wBDAQoKCg0MDRoPDxo3JR8lNzc3Nzc3Nzc3Nzc3Nzc3Nzc3Nzc3Nzc3Nzc3Nzc3Nzc3Nzc3Nzc3Nzc3Nzc3Nzc3Nzf/wAARCABhAIkDASIAAhEBAxEB/8QAGwABAAMBAQEBAAAAAAAAAAAAAAEFBgQCAwf/xAAyEAABBAIABAQEBQQDAAAAAAABAAIDBAURBhIhMRNBUYEUImFxBzKCkZJSobHBFSRy/8QAFAEBAAAAAAAAAAAAAAAAAAAAAP/EABQRAQAAAAAAAAAAAAAAAAAAAAD/2gAMAwEAAhEDEQA/AP3FERAREQEREBFWZDO0KNj4V75Jregfhq0bpZQCdAlrQS1vQ/MdD6rkOdyA5i3hbLFgdoHxKoJHrrxt6/ugvkVfRzFS5L4AMkNob3XsMMcmh3IB/MPq3Y+qsEBERAREQEREBRpSo2glERAREQFTcQ3LIdVxmNl8K9ecQ2XQcYIm6Mkmj3IBDR0I5nt2CNq5VRXjfLxVcmfoxw04Yohrq0uc9z/3Aj/ig9w18bw5iZ5WgQVYGOmnmeS579DbnvcernaHc7JXjBjKTB1/KymIztBjx7GN5a7fIOd1LpPUg8vkB02e7IVG3q3gSOIYXsc7XmGuDtfY617ri4osuq4KyYpHRSzFlaORo6tfK9sbSPsXhBx3seziuMx2ZHMxTZNsbGAHzlp6PD+7WgjYLdOOgebR0e1mApR1PhWy5Dw9a2clYL/58/N/dWMEUcEMcMTQ2ONoa1o7AAaAX0QZLJzZTheWAY9lrM1rkja8NaxYHPBJroTKQXFhAdsu5nAga3vpbMmzortklpY90uxzQstv0Bvrp5j6nXqB18x3XrNT8lrFwNbuSa4AOm9BrHucf2GvcL6X5ZIchjeR4DZpnwvYT3HhvfsD1BYPbaCcNloMtBI+FksUsMhisV5mhskEg6lrgCR2IIIJBBBBIO1YLLCMUvxKDotBmTxLnTN13fBI0Ndv/wAzOHsFqUBERAREQEREBQpRAVRWe6Pii9C5mmS1IZI37/MQ6Rrh7fJ/JW6qcxE2G5j8kAA+GXwHO11McpDSP5iM/pQWyrs7jnZSiyuyQRllqvPsjYPhTMkI9+TXuvOJuf8AQLpzrw7MkHb0lLG/6XdanbXgdK/8rdb+nXSD6heZHNYxznENa0bJJ0APVelGxzcvmgzmAhtZPKy5/IQvhZyGDHQSN5XshJBc9wPUOeQ06PZrW9jtXFimZ8lWsyOaYqzXuYzXXxHDXN9NN5h+orr2N60q7N3J68DYKABvWneHX5m8zWHXV7h/S0dT1G+g7kIKmhz5Lj29ebv4TF1BRY7pp80jhJL/ABDYh9yfbULiw+NgxOOhpVy5zYweaR/V8jidue4+bnEkk+pK7UBERAREQEREBERAVRxdO6pwzkrccXiyVYHWGM/qcz52j92hW6qOKZhHg7EfUyWC2tGAN7fI4MHts7P0BQZsw8X28EY62NpVJ5ch8UBYukOEXjCUNcGscA465TokDe9q34jfn7GHdDj8XA+w9zOdrrQ0GBwLgCQNkgEDeup2tGAFKCqlzkFWAy34LlTlYXu54HPDQO+3M5m/3Xz4VylXNYiPLU5BJFce94cPQEtAPoQAAR67Vys7xDwjQzMFhsc93GTT9ZLGNsOgdIdAfOB8r+gA+YE66AhB9zbjknnytifkxtNrmxej3Do+T66/K39R67C6cZBLLI7I3IyyxM3lZE47MMfcN+57u156HUNCy3DVXJ5XKOrZWOnHhsDI2vVhptIjtTMA1IQezWdAGDYD99SWArd9kBERAREQEREBERARFCCVkeLMvjcbxFhTmrtenThZPZa6aTl55gGsYAPPTZJD+y1qoeMeEsXxfi/gcrG75TzRTRnT4na7g/6PQoK+n+JPDOQc9uNnu3TGdP8AhcdYk5fvpi74uMcO/fiOvV2gbLrWOsQtH6nMAWM4VwXE34aR2alTHx5/DzTeKX1XCKzGeXRJY46d2HQHf+FqaX4g8PTFrL9qTEWCNmDLROquHu/5T7EoL3HZbG5SPxMbfrW2eZgla/X7FM1fbi8NfyDwS2pWknIA2SGtLv8AS47dPh/MNZPOyhYIBMdhrm87d+bXg7H3BWWzbJzHNhsLmv8Al4LWqlrGzO8eSvG8ac4TN+ZmmkuPik71oEEjYbPBY8YvD06Qc57oYWte95257tfM5x8yTsk+ZJXeoHZSgIiICIiAiIgIiICIiAiIgjW1D42SNLZGtc09w4bC9Ig43YnGucHOx9QuHmYG7/wumOKOJgZExrGDs1o0B7L2iAiIgIiICIiAiIgIiICIiAiIgIiICIiAiIgIiICIiAiIg//Z"/>
          <p:cNvSpPr>
            <a:spLocks noChangeAspect="1" noChangeArrowheads="1"/>
          </p:cNvSpPr>
          <p:nvPr/>
        </p:nvSpPr>
        <p:spPr bwMode="auto">
          <a:xfrm>
            <a:off x="63500" y="-411163"/>
            <a:ext cx="12096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2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60648"/>
            <a:ext cx="899592" cy="875356"/>
          </a:xfrm>
          <a:prstGeom prst="rect">
            <a:avLst/>
          </a:prstGeom>
          <a:noFill/>
        </p:spPr>
      </p:pic>
      <p:pic>
        <p:nvPicPr>
          <p:cNvPr id="4" name="Picture 2" descr="C:\Users\Hester\Desktop\Roodevallei IMG\IMG_6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528" y="1484784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Hester\Desktop\Logos\logo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2353994"/>
          </a:xfrm>
          <a:prstGeom prst="rect">
            <a:avLst/>
          </a:prstGeom>
          <a:noFill/>
        </p:spPr>
      </p:pic>
      <p:pic>
        <p:nvPicPr>
          <p:cNvPr id="5123" name="Picture 3" descr="C:\Users\Hester\Desktop\Roodevallei IMG\Infinite0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924944"/>
            <a:ext cx="5423748" cy="3617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ster\Desktop\Roodevallei IMG\Infinite0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4" y="1136004"/>
            <a:ext cx="9129686" cy="5721996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ZA" sz="4500" dirty="0">
                <a:solidFill>
                  <a:schemeClr val="tx1"/>
                </a:solidFill>
                <a:latin typeface="Space Bd BT" pitchFamily="82" charset="0"/>
              </a:rPr>
              <a:t>What is your teams desire?</a:t>
            </a:r>
          </a:p>
        </p:txBody>
      </p:sp>
      <p:graphicFrame>
        <p:nvGraphicFramePr>
          <p:cNvPr id="24" name="Content Placeholder 23"/>
          <p:cNvGraphicFramePr>
            <a:graphicFrameLocks noGrp="1"/>
          </p:cNvGraphicFramePr>
          <p:nvPr>
            <p:ph sz="quarter" idx="2"/>
          </p:nvPr>
        </p:nvGraphicFramePr>
        <p:xfrm>
          <a:off x="2195736" y="5157192"/>
          <a:ext cx="4752528" cy="17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 22"/>
          <p:cNvGraphicFramePr/>
          <p:nvPr/>
        </p:nvGraphicFramePr>
        <p:xfrm>
          <a:off x="5580112" y="1268760"/>
          <a:ext cx="356388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Diagram 20"/>
          <p:cNvGraphicFramePr/>
          <p:nvPr/>
        </p:nvGraphicFramePr>
        <p:xfrm>
          <a:off x="395536" y="1268760"/>
          <a:ext cx="306084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2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8384" y="260648"/>
            <a:ext cx="899592" cy="875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ZA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ace Bd BT" pitchFamily="82" charset="0"/>
              </a:rPr>
              <a:t>Serious Teambuilding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32863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ClrTx/>
              <a:buSzPct val="70000"/>
              <a:buFont typeface="Wingdings" pitchFamily="2" charset="2"/>
              <a:buChar char="Ø"/>
            </a:pPr>
            <a:endParaRPr lang="en-ZA" sz="10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>
              <a:buClrTx/>
              <a:buSzPct val="70000"/>
              <a:buFont typeface="Wingdings" pitchFamily="2" charset="2"/>
              <a:buChar char="Ø"/>
            </a:pPr>
            <a:r>
              <a:rPr lang="en-ZA" sz="3200" dirty="0">
                <a:solidFill>
                  <a:schemeClr val="tx1"/>
                </a:solidFill>
                <a:latin typeface="Swiss911 UCm BT" pitchFamily="34" charset="0"/>
              </a:rPr>
              <a:t>Programmes with specific outcomes</a:t>
            </a:r>
          </a:p>
          <a:p>
            <a:pPr>
              <a:buNone/>
            </a:pPr>
            <a:endParaRPr lang="en-ZA" sz="3200" dirty="0">
              <a:solidFill>
                <a:schemeClr val="tx1"/>
              </a:solidFill>
              <a:latin typeface="Swiss911 UCm BT" pitchFamily="34" charset="0"/>
            </a:endParaRPr>
          </a:p>
          <a:p>
            <a:pPr>
              <a:buClrTx/>
              <a:buSzPct val="70000"/>
              <a:buFont typeface="Wingdings" pitchFamily="2" charset="2"/>
              <a:buChar char="Ø"/>
            </a:pPr>
            <a:r>
              <a:rPr lang="en-ZA" sz="3200" dirty="0">
                <a:solidFill>
                  <a:schemeClr val="tx1"/>
                </a:solidFill>
                <a:latin typeface="Swiss911 UCm BT" pitchFamily="34" charset="0"/>
              </a:rPr>
              <a:t>Providing a safe environment to open communication within the team</a:t>
            </a:r>
          </a:p>
          <a:p>
            <a:pPr>
              <a:buNone/>
            </a:pPr>
            <a:endParaRPr lang="en-ZA" sz="3200" b="1" dirty="0">
              <a:solidFill>
                <a:schemeClr val="tx1"/>
              </a:solidFill>
              <a:latin typeface="Swiss911 UCm BT" pitchFamily="34" charset="0"/>
            </a:endParaRPr>
          </a:p>
          <a:p>
            <a:pPr>
              <a:buClrTx/>
              <a:buSzPct val="70000"/>
              <a:buFont typeface="Wingdings" pitchFamily="2" charset="2"/>
              <a:buChar char="Ø"/>
            </a:pPr>
            <a:r>
              <a:rPr lang="en-ZA" sz="3200" dirty="0">
                <a:solidFill>
                  <a:schemeClr val="tx1"/>
                </a:solidFill>
                <a:latin typeface="Swiss911 UCm BT" pitchFamily="34" charset="0"/>
              </a:rPr>
              <a:t>Making use of experiential learning activities </a:t>
            </a:r>
          </a:p>
          <a:p>
            <a:pPr>
              <a:buNone/>
            </a:pPr>
            <a:endParaRPr lang="en-ZA" sz="3200" dirty="0">
              <a:solidFill>
                <a:schemeClr val="tx1"/>
              </a:solidFill>
              <a:latin typeface="Swiss911 UCm BT" pitchFamily="34" charset="0"/>
            </a:endParaRPr>
          </a:p>
          <a:p>
            <a:pPr>
              <a:buNone/>
            </a:pPr>
            <a:endParaRPr lang="en-ZA" sz="3200" dirty="0">
              <a:solidFill>
                <a:schemeClr val="tx1"/>
              </a:solidFill>
              <a:latin typeface="Swiss911 UCm BT" pitchFamily="34" charset="0"/>
            </a:endParaRPr>
          </a:p>
          <a:p>
            <a:pPr>
              <a:buNone/>
            </a:pPr>
            <a:r>
              <a:rPr lang="en-ZA" sz="3200" dirty="0">
                <a:solidFill>
                  <a:schemeClr val="tx1"/>
                </a:solidFill>
                <a:latin typeface="Swiss911 UCm BT" pitchFamily="34" charset="0"/>
              </a:rPr>
              <a:t>Outcome : Gaining methods to resolve  issues within the working environment</a:t>
            </a:r>
            <a:r>
              <a:rPr lang="en-ZA" sz="3200" dirty="0">
                <a:solidFill>
                  <a:schemeClr val="tx1">
                    <a:lumMod val="85000"/>
                  </a:schemeClr>
                </a:solidFill>
                <a:latin typeface="Swiss911 UCm BT" pitchFamily="34" charset="0"/>
              </a:rPr>
              <a:t>                       </a:t>
            </a:r>
          </a:p>
        </p:txBody>
      </p:sp>
      <p:pic>
        <p:nvPicPr>
          <p:cNvPr id="6" name="Picture 2" descr="C:\Users\Hester\Documents\Meis Files\Buisness\team fotos\teame 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140968"/>
            <a:ext cx="2664296" cy="1998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364"/>
            <a:ext cx="899592" cy="875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5600" dirty="0">
                <a:latin typeface="Space Bd BT" pitchFamily="82" charset="0"/>
              </a:rPr>
              <a:t>Recreational activities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704856" cy="485317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Tx/>
              <a:buSzPct val="70000"/>
              <a:buFont typeface="Wingdings" pitchFamily="2" charset="2"/>
              <a:buChar char="Ø"/>
            </a:pPr>
            <a:endParaRPr lang="en-ZA" sz="10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>
              <a:buClrTx/>
              <a:buSzPct val="70000"/>
              <a:buFont typeface="Wingdings" pitchFamily="2" charset="2"/>
              <a:buChar char="Ø"/>
            </a:pPr>
            <a:r>
              <a:rPr lang="en-ZA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Swiss911 UCm BT" pitchFamily="34" charset="0"/>
              </a:rPr>
              <a:t>Programmes to compliment a conference or function with fun activities </a:t>
            </a:r>
          </a:p>
          <a:p>
            <a:pPr>
              <a:buFont typeface="Wingdings" pitchFamily="2" charset="2"/>
              <a:buChar char="Ø"/>
            </a:pPr>
            <a:endParaRPr lang="en-ZA" sz="3200" dirty="0">
              <a:solidFill>
                <a:schemeClr val="bg1">
                  <a:lumMod val="95000"/>
                  <a:lumOff val="5000"/>
                </a:schemeClr>
              </a:solidFill>
              <a:latin typeface="Swiss911 UCm BT" pitchFamily="34" charset="0"/>
            </a:endParaRPr>
          </a:p>
          <a:p>
            <a:pPr>
              <a:buClrTx/>
              <a:buSzPct val="70000"/>
              <a:buFont typeface="Wingdings" pitchFamily="2" charset="2"/>
              <a:buChar char="Ø"/>
            </a:pPr>
            <a:r>
              <a:rPr lang="en-ZA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Swiss911 UCm BT" pitchFamily="34" charset="0"/>
              </a:rPr>
              <a:t>Activities are structured to match the theme of the day</a:t>
            </a:r>
          </a:p>
          <a:p>
            <a:pPr>
              <a:buFont typeface="Wingdings" pitchFamily="2" charset="2"/>
              <a:buChar char="Ø"/>
            </a:pPr>
            <a:endParaRPr lang="en-ZA" sz="3200" b="1" dirty="0">
              <a:solidFill>
                <a:schemeClr val="bg1">
                  <a:lumMod val="95000"/>
                  <a:lumOff val="5000"/>
                </a:schemeClr>
              </a:solidFill>
              <a:latin typeface="Swiss911 UCm BT" pitchFamily="34" charset="0"/>
            </a:endParaRPr>
          </a:p>
          <a:p>
            <a:pPr>
              <a:buClrTx/>
              <a:buSzPct val="70000"/>
              <a:buFont typeface="Wingdings" pitchFamily="2" charset="2"/>
              <a:buChar char="Ø"/>
            </a:pPr>
            <a:r>
              <a:rPr lang="en-ZA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Swiss911 UCm BT" pitchFamily="34" charset="0"/>
              </a:rPr>
              <a:t>Tailor made activities</a:t>
            </a:r>
          </a:p>
          <a:p>
            <a:pPr>
              <a:buNone/>
            </a:pPr>
            <a:endParaRPr lang="en-ZA" sz="3200" dirty="0">
              <a:solidFill>
                <a:schemeClr val="bg1">
                  <a:lumMod val="95000"/>
                  <a:lumOff val="5000"/>
                </a:schemeClr>
              </a:solidFill>
              <a:latin typeface="Swiss911 UCm BT" pitchFamily="34" charset="0"/>
            </a:endParaRPr>
          </a:p>
          <a:p>
            <a:pPr>
              <a:buNone/>
            </a:pPr>
            <a:r>
              <a:rPr lang="en-ZA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Swiss911 UCm BT" pitchFamily="34" charset="0"/>
              </a:rPr>
              <a:t>Outcome : Create positive team spirit</a:t>
            </a:r>
          </a:p>
          <a:p>
            <a:pPr>
              <a:buNone/>
            </a:pPr>
            <a:endParaRPr lang="en-ZA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8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260648"/>
            <a:ext cx="899592" cy="875356"/>
          </a:xfrm>
          <a:prstGeom prst="rect">
            <a:avLst/>
          </a:prstGeom>
          <a:noFill/>
        </p:spPr>
      </p:pic>
      <p:pic>
        <p:nvPicPr>
          <p:cNvPr id="12290" name="Picture 2" descr="C:\Users\Hester\Pictures\2013-09-19-20 Unisa\IMGP0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348300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5000" dirty="0">
                <a:solidFill>
                  <a:schemeClr val="tx1"/>
                </a:solidFill>
                <a:latin typeface="Space Bd BT" pitchFamily="82" charset="0"/>
              </a:rPr>
              <a:t>Adventure activities</a:t>
            </a:r>
            <a:br>
              <a:rPr lang="en-ZA" dirty="0">
                <a:latin typeface="Broadway" pitchFamily="82" charset="0"/>
              </a:rPr>
            </a:br>
            <a:endParaRPr lang="en-ZA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29240"/>
          </a:xfr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pPr>
              <a:buClrTx/>
              <a:buSzPct val="70000"/>
              <a:buFont typeface="Wingdings" pitchFamily="2" charset="2"/>
              <a:buChar char="Ø"/>
            </a:pPr>
            <a:endParaRPr lang="en-ZA" sz="10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>
              <a:buClrTx/>
              <a:buSzPct val="70000"/>
              <a:buFont typeface="Wingdings" pitchFamily="2" charset="2"/>
              <a:buChar char="Ø"/>
            </a:pPr>
            <a:r>
              <a:rPr lang="en-ZA" sz="3600" dirty="0">
                <a:latin typeface="Swiss911 UCm BT" pitchFamily="34" charset="0"/>
              </a:rPr>
              <a:t>Programmes to get team out of their comfort zones</a:t>
            </a:r>
          </a:p>
          <a:p>
            <a:pPr>
              <a:buFont typeface="Wingdings" pitchFamily="2" charset="2"/>
              <a:buChar char="Ø"/>
            </a:pPr>
            <a:endParaRPr lang="en-ZA" sz="3600" dirty="0">
              <a:latin typeface="Swiss911 UCm BT" pitchFamily="34" charset="0"/>
            </a:endParaRPr>
          </a:p>
          <a:p>
            <a:pPr>
              <a:buClrTx/>
              <a:buSzPct val="70000"/>
              <a:buFont typeface="Wingdings" pitchFamily="2" charset="2"/>
              <a:buChar char="Ø"/>
            </a:pPr>
            <a:r>
              <a:rPr lang="en-ZA" sz="3600" dirty="0">
                <a:latin typeface="Swiss911 UCm BT" pitchFamily="34" charset="0"/>
              </a:rPr>
              <a:t>Team mates get to know one another better on another level</a:t>
            </a:r>
          </a:p>
          <a:p>
            <a:pPr>
              <a:buNone/>
            </a:pPr>
            <a:endParaRPr lang="en-ZA" sz="3600" b="1" dirty="0">
              <a:latin typeface="Swiss911 UCm BT" pitchFamily="34" charset="0"/>
            </a:endParaRPr>
          </a:p>
          <a:p>
            <a:pPr>
              <a:buClrTx/>
              <a:buSzPct val="70000"/>
              <a:buFont typeface="Wingdings" pitchFamily="2" charset="2"/>
              <a:buChar char="Ø"/>
            </a:pPr>
            <a:r>
              <a:rPr lang="en-ZA" sz="3600" dirty="0">
                <a:latin typeface="Swiss911 UCm BT" pitchFamily="34" charset="0"/>
              </a:rPr>
              <a:t>Fun challenging activities </a:t>
            </a:r>
          </a:p>
          <a:p>
            <a:pPr>
              <a:buNone/>
            </a:pPr>
            <a:endParaRPr lang="en-ZA" sz="3600" dirty="0">
              <a:latin typeface="Swiss911 UCm BT" pitchFamily="34" charset="0"/>
            </a:endParaRPr>
          </a:p>
          <a:p>
            <a:pPr>
              <a:buNone/>
            </a:pPr>
            <a:r>
              <a:rPr lang="en-ZA" sz="3600" dirty="0">
                <a:latin typeface="Swiss911 UCm BT" pitchFamily="34" charset="0"/>
              </a:rPr>
              <a:t>Outcome : Replacing every day stress with a fun filled, adventurous time away from work</a:t>
            </a:r>
          </a:p>
        </p:txBody>
      </p:sp>
      <p:pic>
        <p:nvPicPr>
          <p:cNvPr id="7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0" y="105372"/>
            <a:ext cx="899592" cy="875356"/>
          </a:xfrm>
          <a:prstGeom prst="rect">
            <a:avLst/>
          </a:prstGeom>
          <a:noFill/>
        </p:spPr>
      </p:pic>
      <p:pic>
        <p:nvPicPr>
          <p:cNvPr id="13314" name="Picture 2" descr="C:\Users\Public\Pictures\2013-09-12 SARS Infinite challenge\Infinite0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12976"/>
            <a:ext cx="2914867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/>
          <a:lstStyle/>
          <a:p>
            <a:pPr algn="r"/>
            <a:r>
              <a:rPr lang="en-ZA" sz="4800" dirty="0">
                <a:latin typeface="Space Bd BT" pitchFamily="82" charset="0"/>
              </a:rPr>
              <a:t>Programs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204864"/>
            <a:ext cx="3657600" cy="4525963"/>
          </a:xfrm>
        </p:spPr>
        <p:txBody>
          <a:bodyPr>
            <a:normAutofit/>
          </a:bodyPr>
          <a:lstStyle/>
          <a:p>
            <a:r>
              <a:rPr lang="en-ZA" sz="2400" dirty="0">
                <a:latin typeface="Space Bd BT" pitchFamily="82" charset="0"/>
              </a:rPr>
              <a:t>Eco safari challenge</a:t>
            </a:r>
          </a:p>
          <a:p>
            <a:r>
              <a:rPr lang="en-ZA" sz="2400" dirty="0">
                <a:latin typeface="Space Bd BT" pitchFamily="82" charset="0"/>
              </a:rPr>
              <a:t>Diamond rush</a:t>
            </a:r>
          </a:p>
          <a:p>
            <a:r>
              <a:rPr lang="en-ZA" sz="2400" dirty="0">
                <a:latin typeface="Space Bd BT" pitchFamily="82" charset="0"/>
              </a:rPr>
              <a:t>Infinite Challenge</a:t>
            </a:r>
          </a:p>
          <a:p>
            <a:r>
              <a:rPr lang="en-ZA" sz="2400" dirty="0">
                <a:latin typeface="Space Bd BT" pitchFamily="82" charset="0"/>
              </a:rPr>
              <a:t>Amazing race</a:t>
            </a:r>
          </a:p>
          <a:p>
            <a:r>
              <a:rPr lang="en-ZA" sz="2400" b="1" dirty="0">
                <a:latin typeface="Space Bd BT" pitchFamily="82" charset="0"/>
              </a:rPr>
              <a:t>CSI – </a:t>
            </a:r>
            <a:r>
              <a:rPr lang="en-ZA" sz="2400" b="1" dirty="0" err="1">
                <a:latin typeface="Space Bd BT" pitchFamily="82" charset="0"/>
              </a:rPr>
              <a:t>Cluedo</a:t>
            </a:r>
            <a:endParaRPr lang="en-ZA" sz="2400" b="1" dirty="0">
              <a:latin typeface="Space Bd BT" pitchFamily="82" charset="0"/>
            </a:endParaRPr>
          </a:p>
          <a:p>
            <a:r>
              <a:rPr lang="en-ZA" sz="2400" b="1" dirty="0">
                <a:latin typeface="Space Bd BT" pitchFamily="82" charset="0"/>
              </a:rPr>
              <a:t>Archery</a:t>
            </a:r>
          </a:p>
          <a:p>
            <a:r>
              <a:rPr lang="en-ZA" sz="2400" b="1" dirty="0">
                <a:latin typeface="Space Bd BT" pitchFamily="82" charset="0"/>
              </a:rPr>
              <a:t>Raft building</a:t>
            </a:r>
            <a:endParaRPr lang="en-Z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215405"/>
            <a:ext cx="3657600" cy="4525963"/>
          </a:xfrm>
        </p:spPr>
        <p:txBody>
          <a:bodyPr>
            <a:normAutofit/>
          </a:bodyPr>
          <a:lstStyle/>
          <a:p>
            <a:r>
              <a:rPr lang="en-ZA" sz="2400" b="1" dirty="0">
                <a:latin typeface="Space Bd BT" pitchFamily="82" charset="0"/>
              </a:rPr>
              <a:t>Sugar escapes</a:t>
            </a:r>
          </a:p>
          <a:p>
            <a:r>
              <a:rPr lang="en-ZA" sz="2400" b="1" dirty="0">
                <a:latin typeface="Space Bd BT" pitchFamily="82" charset="0"/>
              </a:rPr>
              <a:t>Family days</a:t>
            </a:r>
          </a:p>
          <a:p>
            <a:r>
              <a:rPr lang="en-ZA" sz="2400" b="1" dirty="0">
                <a:latin typeface="Space Bd BT" pitchFamily="82" charset="0"/>
              </a:rPr>
              <a:t>Win it in a minute</a:t>
            </a:r>
          </a:p>
          <a:p>
            <a:r>
              <a:rPr lang="en-ZA" sz="2400" b="1" dirty="0">
                <a:latin typeface="Space Bd BT" pitchFamily="82" charset="0"/>
              </a:rPr>
              <a:t>Fun entertainment</a:t>
            </a:r>
          </a:p>
          <a:p>
            <a:r>
              <a:rPr lang="en-ZA" sz="2400" dirty="0">
                <a:latin typeface="Space Bd BT" pitchFamily="82" charset="0"/>
              </a:rPr>
              <a:t>Eco Golf</a:t>
            </a:r>
          </a:p>
          <a:p>
            <a:r>
              <a:rPr lang="en-ZA" sz="2400" b="1" dirty="0">
                <a:latin typeface="Space Bd BT" pitchFamily="82" charset="0"/>
              </a:rPr>
              <a:t>Cocktail creations</a:t>
            </a:r>
          </a:p>
          <a:p>
            <a:r>
              <a:rPr lang="en-ZA" sz="2400" dirty="0">
                <a:latin typeface="Space Bd BT" pitchFamily="82" charset="0"/>
              </a:rPr>
              <a:t>Top Chef cook outs</a:t>
            </a:r>
            <a:endParaRPr lang="en-ZA" sz="2400" dirty="0"/>
          </a:p>
        </p:txBody>
      </p:sp>
      <p:pic>
        <p:nvPicPr>
          <p:cNvPr id="5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88640"/>
            <a:ext cx="899592" cy="875356"/>
          </a:xfrm>
          <a:prstGeom prst="rect">
            <a:avLst/>
          </a:prstGeom>
          <a:noFill/>
        </p:spPr>
      </p:pic>
      <p:pic>
        <p:nvPicPr>
          <p:cNvPr id="6" name="Picture 5" descr="C:\Users\Hester\Desktop\Logos\logo_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755110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en-ZA" sz="5000" dirty="0">
                <a:solidFill>
                  <a:schemeClr val="tx1"/>
                </a:solidFill>
                <a:latin typeface="Space Bd BT" pitchFamily="82" charset="0"/>
              </a:rPr>
              <a:t>Infinite Challenge</a:t>
            </a:r>
            <a:br>
              <a:rPr lang="en-ZA" sz="5000" dirty="0">
                <a:solidFill>
                  <a:schemeClr val="tx1"/>
                </a:solidFill>
                <a:latin typeface="Broadway" pitchFamily="82" charset="0"/>
              </a:rPr>
            </a:br>
            <a:endParaRPr lang="en-ZA" sz="5000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>
                  <a:lumMod val="50000"/>
                </a:schemeClr>
              </a:buClr>
              <a:buNone/>
            </a:pPr>
            <a:endParaRPr lang="en-ZA" sz="3000" dirty="0">
              <a:latin typeface="Swiss911 UCm BT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3600" dirty="0">
                <a:latin typeface="Swiss911 UCm BT" pitchFamily="34" charset="0"/>
              </a:rPr>
              <a:t>Activities for groups between 8-200 guests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endParaRPr lang="en-ZA" sz="3600" dirty="0">
              <a:latin typeface="Swiss911 UCm BT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3600" dirty="0">
                <a:latin typeface="Swiss911 UCm BT" pitchFamily="34" charset="0"/>
              </a:rPr>
              <a:t>Competing in various activities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endParaRPr lang="en-ZA" sz="3600" dirty="0">
              <a:latin typeface="Swiss911 UCm BT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3600" dirty="0">
                <a:latin typeface="Swiss911 UCm BT" pitchFamily="34" charset="0"/>
              </a:rPr>
              <a:t>Get everyone involved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endParaRPr lang="en-ZA" sz="3600" dirty="0">
              <a:latin typeface="Swiss911 UCm BT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3600" dirty="0">
                <a:latin typeface="Swiss911 UCm BT" pitchFamily="34" charset="0"/>
              </a:rPr>
              <a:t>Fun &amp; adventure</a:t>
            </a:r>
          </a:p>
        </p:txBody>
      </p:sp>
      <p:pic>
        <p:nvPicPr>
          <p:cNvPr id="3075" name="Picture 3" descr="C:\Users\Public\Pictures\Team build Pictures\Adv addicts LIPCO -25-Okt 2012\spanbou okt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653136"/>
            <a:ext cx="2628800" cy="1971600"/>
          </a:xfrm>
          <a:prstGeom prst="rect">
            <a:avLst/>
          </a:prstGeom>
          <a:noFill/>
        </p:spPr>
      </p:pic>
      <p:pic>
        <p:nvPicPr>
          <p:cNvPr id="3076" name="Picture 4" descr="C:\Users\Public\Pictures\Team build Pictures\2012-10-26 ADV addicts TRANSNET\spanbou okt 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2"/>
            <a:ext cx="3120346" cy="2340260"/>
          </a:xfrm>
          <a:prstGeom prst="rect">
            <a:avLst/>
          </a:prstGeom>
          <a:noFill/>
        </p:spPr>
      </p:pic>
      <p:pic>
        <p:nvPicPr>
          <p:cNvPr id="10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60648"/>
            <a:ext cx="899592" cy="875356"/>
          </a:xfrm>
          <a:prstGeom prst="rect">
            <a:avLst/>
          </a:prstGeom>
          <a:noFill/>
        </p:spPr>
      </p:pic>
      <p:pic>
        <p:nvPicPr>
          <p:cNvPr id="4098" name="Picture 2" descr="C:\Users\Hester\Desktop\Roodevallei IMG\Infinite04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149080"/>
            <a:ext cx="3454657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509120"/>
            <a:ext cx="4176464" cy="21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83880" cy="936104"/>
          </a:xfrm>
        </p:spPr>
        <p:txBody>
          <a:bodyPr>
            <a:normAutofit/>
          </a:bodyPr>
          <a:lstStyle/>
          <a:p>
            <a:pPr algn="ctr"/>
            <a:r>
              <a:rPr lang="en-ZA" sz="5000" dirty="0">
                <a:solidFill>
                  <a:schemeClr val="tx1"/>
                </a:solidFill>
                <a:latin typeface="Space Bd BT" pitchFamily="82" charset="0"/>
              </a:rPr>
              <a:t>Eco safari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536504"/>
          </a:xfrm>
        </p:spPr>
        <p:txBody>
          <a:bodyPr>
            <a:normAutofit/>
          </a:bodyPr>
          <a:lstStyle/>
          <a:p>
            <a:endParaRPr lang="en-ZA" dirty="0"/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4000" dirty="0">
                <a:latin typeface="Swiss911 UCm BT" pitchFamily="34" charset="0"/>
              </a:rPr>
              <a:t>Game viewing with a difference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4000" dirty="0">
                <a:latin typeface="Swiss911 UCm BT" pitchFamily="34" charset="0"/>
              </a:rPr>
              <a:t>Teams competing while gaining knowledge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4000" dirty="0">
                <a:latin typeface="Swiss911 UCm BT" pitchFamily="34" charset="0"/>
              </a:rPr>
              <a:t>Scoring points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ZA" sz="4000" dirty="0">
                <a:latin typeface="Swiss911 UCm BT" pitchFamily="34" charset="0"/>
              </a:rPr>
              <a:t>Conquering the safari challenge 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9" name="Picture 3" descr="C:\Users\Hester\Desktop\Logos\logo_icon_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2888" y="260648"/>
            <a:ext cx="899592" cy="875356"/>
          </a:xfrm>
          <a:prstGeom prst="rect">
            <a:avLst/>
          </a:prstGeom>
          <a:noFill/>
        </p:spPr>
      </p:pic>
      <p:pic>
        <p:nvPicPr>
          <p:cNvPr id="9218" name="Picture 1" descr="C:\Users\Public\Pictures\Team build Pictures\Web activities pics\IMGP0274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12776"/>
            <a:ext cx="279082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3037</TotalTime>
  <Words>549</Words>
  <Application>Microsoft Office PowerPoint</Application>
  <PresentationFormat>On-screen Show (4:3)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Broadway</vt:lpstr>
      <vt:lpstr>Calibri</vt:lpstr>
      <vt:lpstr>Courier New</vt:lpstr>
      <vt:lpstr>Franklin Gothic Book</vt:lpstr>
      <vt:lpstr>Space Bd BT</vt:lpstr>
      <vt:lpstr>Swiss911 UCm BT</vt:lpstr>
      <vt:lpstr>Wingdings</vt:lpstr>
      <vt:lpstr>Wingdings 2</vt:lpstr>
      <vt:lpstr>Technic</vt:lpstr>
      <vt:lpstr>PowerPoint Presentation</vt:lpstr>
      <vt:lpstr>PowerPoint Presentation</vt:lpstr>
      <vt:lpstr>What is your teams desire?</vt:lpstr>
      <vt:lpstr>Serious Teambuilding </vt:lpstr>
      <vt:lpstr>Recreational activities </vt:lpstr>
      <vt:lpstr>Adventure activities </vt:lpstr>
      <vt:lpstr>Programs</vt:lpstr>
      <vt:lpstr>Infinite Challenge </vt:lpstr>
      <vt:lpstr>Eco safari challenge</vt:lpstr>
      <vt:lpstr>Infinite expedition</vt:lpstr>
      <vt:lpstr>Amazing race </vt:lpstr>
      <vt:lpstr>Family days</vt:lpstr>
      <vt:lpstr>CSI – Cluedo  </vt:lpstr>
      <vt:lpstr>Crazy Olympics</vt:lpstr>
      <vt:lpstr>Archery</vt:lpstr>
      <vt:lpstr>Raft building</vt:lpstr>
      <vt:lpstr>Win it in a minute</vt:lpstr>
      <vt:lpstr>Fun entertainment </vt:lpstr>
      <vt:lpstr>                          SOUND</vt:lpstr>
      <vt:lpstr>Eco Golf</vt:lpstr>
      <vt:lpstr>Cocktail creations</vt:lpstr>
      <vt:lpstr>Top Chef cook outs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Infinity  no limits</dc:title>
  <dc:creator>Hester</dc:creator>
  <cp:lastModifiedBy>Chris Kruger</cp:lastModifiedBy>
  <cp:revision>156</cp:revision>
  <dcterms:created xsi:type="dcterms:W3CDTF">2011-11-21T18:40:25Z</dcterms:created>
  <dcterms:modified xsi:type="dcterms:W3CDTF">2017-06-20T09:09:12Z</dcterms:modified>
</cp:coreProperties>
</file>